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1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E5BECD-BDA3-4883-84FE-F2CB44C304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2FEA0EE-6CCF-43A6-9ABD-A9F97F8D13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A3AD09-74EA-4516-AC89-8E894D1D1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BE4ED-9752-43F4-8FB7-CCA7D4BB9F6B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48872BD-7EB5-4308-AF2C-D83CE5EA3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156180-03E0-45EB-B775-62574BEA3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4FD65-5B51-47B5-968D-9AC6A9C840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795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DAEFB1-EDB7-4EF3-9819-3C76B7B47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50FB5F1-E21B-46E5-A36C-4A6B1C25EA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8998A7F-1192-4199-AAD7-30250F3AE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BE4ED-9752-43F4-8FB7-CCA7D4BB9F6B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40E287-8B8D-4E11-873E-CB8EE71CC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723A7B-A959-490A-BDDF-89D3F2614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4FD65-5B51-47B5-968D-9AC6A9C840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7773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FF3CA75-1EFB-4E24-95E1-795F3927CC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F1C5A62-0BAF-435A-B1BE-7788D7FF2D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8F6310-D94D-4ABD-9A22-AA322A233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BE4ED-9752-43F4-8FB7-CCA7D4BB9F6B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30E35F4-B03C-45AD-84FC-410F54BB8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7461A6-AF06-4777-810A-0EA4157FD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4FD65-5B51-47B5-968D-9AC6A9C840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0877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4A76CE-9BA6-498C-BB17-03B08BB51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1EC122-F35E-4E1E-9422-DF00C00A2F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DEA732-66C4-4166-86B6-99C04C041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BE4ED-9752-43F4-8FB7-CCA7D4BB9F6B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AD9D42-1385-4485-87FD-2BF9BC58C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DA86749-B8EC-4E21-9FCD-D026D6FBA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4FD65-5B51-47B5-968D-9AC6A9C840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8515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2F8189-2247-4745-AF00-726C57DCF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02FD390-AD03-41A7-BE06-6CC0202A8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17DCE4-2C92-4620-9F0F-D586E2762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BE4ED-9752-43F4-8FB7-CCA7D4BB9F6B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743670-281B-4F32-A2F9-BB74B9864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CBB2BC1-7CDE-4C43-A589-A5A90C453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4FD65-5B51-47B5-968D-9AC6A9C840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6141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5C7E2F-9BB2-4F68-B50F-540E25556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ADF68E-10A1-4C7B-8AFC-C52235EF96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5D3E591-D0A2-4E10-B6D0-8988D8BD62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CDA10FF-220A-47E2-A5DA-2CBD29907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BE4ED-9752-43F4-8FB7-CCA7D4BB9F6B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B2AB00B-2E26-4AAC-A81D-566DA24B8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4A1A35D-D972-4D20-AADC-F87C29388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4FD65-5B51-47B5-968D-9AC6A9C840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810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3CFA6C-CAEF-4F95-845E-AA433FE52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9016740-0FC6-4FDC-B9E7-CCE6E206C5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95EABE9-9A3C-41AB-B3A7-9AC1425BC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F10031B-D862-4566-A0B5-67BDCFD8C9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4821521-F8C9-4208-92B5-340B65E7BB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78164D9-B352-45AE-BA87-DC0CC9156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BE4ED-9752-43F4-8FB7-CCA7D4BB9F6B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5AB028F-1578-4037-8D32-4E81B157B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6CD2CAC-C802-4772-B63C-60B6DA045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4FD65-5B51-47B5-968D-9AC6A9C840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9073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BA8A05-E4F0-4ABF-985C-235AC7096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27337DF-F224-42E3-A834-735DDB9F5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BE4ED-9752-43F4-8FB7-CCA7D4BB9F6B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943BD63-96DC-4443-A3A3-FB4AEDFA4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E485520-BBB1-4F97-AE40-56BC07AC9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4FD65-5B51-47B5-968D-9AC6A9C840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4099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1E0D0C1-516C-4F8C-A28E-31E7B7E18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BE4ED-9752-43F4-8FB7-CCA7D4BB9F6B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CB008AF-8636-400C-BBFD-9321A508F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BDBA79E-AA10-4E38-BB3C-CD841C00E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4FD65-5B51-47B5-968D-9AC6A9C840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1557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8D8FEE-021E-4C15-888B-2EBEBEDB1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D4B7FF-5CE1-4E70-9CFD-F595AD607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D79B939-97CB-4C32-B0D3-9E2404D323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8397C69-4866-42F5-82F6-2647A2641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BE4ED-9752-43F4-8FB7-CCA7D4BB9F6B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1A71EAE-9F75-4251-8CEE-D1AD68D6A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4DD9FE4-8EFB-4699-B2DB-175350AEE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4FD65-5B51-47B5-968D-9AC6A9C840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0790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E2937E-4C2B-4396-9289-79FFF42C0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3C51789-254E-47F7-98A7-0E7F2C4274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3078C38-952C-4C97-9965-2B4A30F589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8AB6A8D-EC79-4607-8AF4-A5D554FF1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BE4ED-9752-43F4-8FB7-CCA7D4BB9F6B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6B0F016-46BB-4630-843E-32C3CFCCF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01272A4-48FD-439F-ADD4-651BCCD0A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4FD65-5B51-47B5-968D-9AC6A9C840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5134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3967634-C159-4090-BE6B-600053473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7944245-2E84-459E-A4D5-3BD92BC707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39C79CE-98FE-424F-9DD8-AADD1B8A33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BE4ED-9752-43F4-8FB7-CCA7D4BB9F6B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B25314-F729-4DB3-82E4-EFD0A5E3DA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24F59E9-A646-460B-A8F5-7B33005909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4FD65-5B51-47B5-968D-9AC6A9C840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93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272934-3FE6-4A78-8037-364D7D0262DA}"/>
              </a:ext>
            </a:extLst>
          </p:cNvPr>
          <p:cNvSpPr/>
          <p:nvPr/>
        </p:nvSpPr>
        <p:spPr>
          <a:xfrm>
            <a:off x="1735051" y="-4140"/>
            <a:ext cx="7797832" cy="4372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Diabète de type II : Identification du type de Diabète par MT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AB1841-1229-42AC-B463-5B4045BD6563}"/>
              </a:ext>
            </a:extLst>
          </p:cNvPr>
          <p:cNvSpPr/>
          <p:nvPr/>
        </p:nvSpPr>
        <p:spPr>
          <a:xfrm>
            <a:off x="9891096" y="37901"/>
            <a:ext cx="2027635" cy="43729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Confirmation strate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FA96E5-8C15-4056-8EFE-7E4CDB11098B}"/>
              </a:ext>
            </a:extLst>
          </p:cNvPr>
          <p:cNvSpPr/>
          <p:nvPr/>
        </p:nvSpPr>
        <p:spPr>
          <a:xfrm>
            <a:off x="3205116" y="629647"/>
            <a:ext cx="4618968" cy="43088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2 glycémies a jeun &gt; 1,26 g/L ou une glycémie &gt;2g/L</a:t>
            </a:r>
            <a:endParaRPr lang="fr-FR" sz="1400" dirty="0"/>
          </a:p>
        </p:txBody>
      </p:sp>
      <p:cxnSp>
        <p:nvCxnSpPr>
          <p:cNvPr id="21" name="Connecteur droit avec flèche 20">
            <a:extLst>
              <a:ext uri="{FF2B5EF4-FFF2-40B4-BE49-F238E27FC236}">
                <a16:creationId xmlns:a16="http://schemas.microsoft.com/office/drawing/2014/main" id="{94EC12DC-B0F0-4D0F-BF18-B1240A7303E9}"/>
              </a:ext>
            </a:extLst>
          </p:cNvPr>
          <p:cNvCxnSpPr>
            <a:cxnSpLocks/>
          </p:cNvCxnSpPr>
          <p:nvPr/>
        </p:nvCxnSpPr>
        <p:spPr>
          <a:xfrm>
            <a:off x="1761900" y="1677732"/>
            <a:ext cx="0" cy="15708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>
            <a:extLst>
              <a:ext uri="{FF2B5EF4-FFF2-40B4-BE49-F238E27FC236}">
                <a16:creationId xmlns:a16="http://schemas.microsoft.com/office/drawing/2014/main" id="{4F0E9E35-22FC-403C-9CBD-08FBDFCFBB4C}"/>
              </a:ext>
            </a:extLst>
          </p:cNvPr>
          <p:cNvCxnSpPr>
            <a:cxnSpLocks/>
          </p:cNvCxnSpPr>
          <p:nvPr/>
        </p:nvCxnSpPr>
        <p:spPr>
          <a:xfrm>
            <a:off x="5541544" y="2282500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ZoneTexte 84">
            <a:extLst>
              <a:ext uri="{FF2B5EF4-FFF2-40B4-BE49-F238E27FC236}">
                <a16:creationId xmlns:a16="http://schemas.microsoft.com/office/drawing/2014/main" id="{117CB686-3175-4930-8464-CDA67D216F2F}"/>
              </a:ext>
            </a:extLst>
          </p:cNvPr>
          <p:cNvSpPr txBox="1"/>
          <p:nvPr/>
        </p:nvSpPr>
        <p:spPr>
          <a:xfrm>
            <a:off x="3490341" y="1308400"/>
            <a:ext cx="663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oui</a:t>
            </a:r>
          </a:p>
        </p:txBody>
      </p:sp>
      <p:pic>
        <p:nvPicPr>
          <p:cNvPr id="94" name="Image 93">
            <a:extLst>
              <a:ext uri="{FF2B5EF4-FFF2-40B4-BE49-F238E27FC236}">
                <a16:creationId xmlns:a16="http://schemas.microsoft.com/office/drawing/2014/main" id="{D8223712-4B7D-43BB-9CEB-F560E7A4C4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300"/>
            <a:ext cx="1735051" cy="625756"/>
          </a:xfrm>
          <a:prstGeom prst="rect">
            <a:avLst/>
          </a:prstGeom>
        </p:spPr>
      </p:pic>
      <p:cxnSp>
        <p:nvCxnSpPr>
          <p:cNvPr id="78" name="Connecteur droit avec flèche 77">
            <a:extLst>
              <a:ext uri="{FF2B5EF4-FFF2-40B4-BE49-F238E27FC236}">
                <a16:creationId xmlns:a16="http://schemas.microsoft.com/office/drawing/2014/main" id="{A9046C6C-BA1F-415A-9CF0-772064BB4214}"/>
              </a:ext>
            </a:extLst>
          </p:cNvPr>
          <p:cNvCxnSpPr>
            <a:cxnSpLocks/>
          </p:cNvCxnSpPr>
          <p:nvPr/>
        </p:nvCxnSpPr>
        <p:spPr>
          <a:xfrm flipH="1">
            <a:off x="2244438" y="1333473"/>
            <a:ext cx="881147" cy="32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51DD3078-C2F8-4307-B536-F4C5CF79FA08}"/>
              </a:ext>
            </a:extLst>
          </p:cNvPr>
          <p:cNvSpPr/>
          <p:nvPr/>
        </p:nvSpPr>
        <p:spPr>
          <a:xfrm>
            <a:off x="3205123" y="3585408"/>
            <a:ext cx="2347269" cy="56725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Diabète type II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51A11CA1-9071-4B37-AE39-5A4D9B39DA20}"/>
              </a:ext>
            </a:extLst>
          </p:cNvPr>
          <p:cNvSpPr/>
          <p:nvPr/>
        </p:nvSpPr>
        <p:spPr>
          <a:xfrm>
            <a:off x="11016416" y="3409899"/>
            <a:ext cx="1062473" cy="43088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Avis/Consultation </a:t>
            </a:r>
            <a:r>
              <a:rPr lang="fr-FR" sz="1200" dirty="0" err="1">
                <a:solidFill>
                  <a:schemeClr val="tx1"/>
                </a:solidFill>
              </a:rPr>
              <a:t>Diabéto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06055B4-3DD5-405E-B8DA-E337B08D8BD0}"/>
              </a:ext>
            </a:extLst>
          </p:cNvPr>
          <p:cNvSpPr/>
          <p:nvPr/>
        </p:nvSpPr>
        <p:spPr>
          <a:xfrm>
            <a:off x="779897" y="3460634"/>
            <a:ext cx="2053215" cy="588396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Traitement urgent insuline</a:t>
            </a:r>
          </a:p>
        </p:txBody>
      </p:sp>
      <p:sp>
        <p:nvSpPr>
          <p:cNvPr id="121" name="ZoneTexte 120">
            <a:extLst>
              <a:ext uri="{FF2B5EF4-FFF2-40B4-BE49-F238E27FC236}">
                <a16:creationId xmlns:a16="http://schemas.microsoft.com/office/drawing/2014/main" id="{25810B3B-3BD9-4033-B884-893E3C8444DB}"/>
              </a:ext>
            </a:extLst>
          </p:cNvPr>
          <p:cNvSpPr txBox="1"/>
          <p:nvPr/>
        </p:nvSpPr>
        <p:spPr>
          <a:xfrm>
            <a:off x="5207921" y="2120500"/>
            <a:ext cx="66374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FF0000"/>
                </a:solidFill>
              </a:rPr>
              <a:t>Non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C0685F0-FE2D-4231-9363-EA64F5180D6B}"/>
              </a:ext>
            </a:extLst>
          </p:cNvPr>
          <p:cNvSpPr/>
          <p:nvPr/>
        </p:nvSpPr>
        <p:spPr>
          <a:xfrm>
            <a:off x="779896" y="4253076"/>
            <a:ext cx="2019109" cy="68022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Avis </a:t>
            </a:r>
            <a:r>
              <a:rPr lang="fr-FR" sz="1200" dirty="0" err="1">
                <a:solidFill>
                  <a:schemeClr val="tx1"/>
                </a:solidFill>
              </a:rPr>
              <a:t>Diabétologique</a:t>
            </a:r>
            <a:r>
              <a:rPr lang="fr-FR" sz="1200" dirty="0">
                <a:solidFill>
                  <a:schemeClr val="tx1"/>
                </a:solidFill>
              </a:rPr>
              <a:t> en urgence via la hotline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69B3651-2FCD-4AE8-87F8-C0CC7186BAC7}"/>
              </a:ext>
            </a:extLst>
          </p:cNvPr>
          <p:cNvSpPr/>
          <p:nvPr/>
        </p:nvSpPr>
        <p:spPr>
          <a:xfrm>
            <a:off x="3205116" y="1132505"/>
            <a:ext cx="4618968" cy="43088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Signes de carence en insuline (perte de poids, cétonémie, cétonurie, troubles digestifs)</a:t>
            </a:r>
            <a:endParaRPr lang="fr-FR" sz="1400" dirty="0"/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F5ADB555-5916-4C28-8821-40F672508B71}"/>
              </a:ext>
            </a:extLst>
          </p:cNvPr>
          <p:cNvSpPr txBox="1"/>
          <p:nvPr/>
        </p:nvSpPr>
        <p:spPr>
          <a:xfrm>
            <a:off x="1315213" y="1163279"/>
            <a:ext cx="89776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FF0000"/>
                </a:solidFill>
              </a:rPr>
              <a:t>Oui</a:t>
            </a:r>
          </a:p>
        </p:txBody>
      </p:sp>
      <p:cxnSp>
        <p:nvCxnSpPr>
          <p:cNvPr id="36" name="Connecteur droit avec flèche 35">
            <a:extLst>
              <a:ext uri="{FF2B5EF4-FFF2-40B4-BE49-F238E27FC236}">
                <a16:creationId xmlns:a16="http://schemas.microsoft.com/office/drawing/2014/main" id="{58D6FDBB-0DE5-4E33-BA01-4BC2A126642D}"/>
              </a:ext>
            </a:extLst>
          </p:cNvPr>
          <p:cNvCxnSpPr>
            <a:cxnSpLocks/>
          </p:cNvCxnSpPr>
          <p:nvPr/>
        </p:nvCxnSpPr>
        <p:spPr>
          <a:xfrm>
            <a:off x="5552398" y="1677732"/>
            <a:ext cx="0" cy="4337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6F62C58F-9786-442A-9565-870587375CCA}"/>
              </a:ext>
            </a:extLst>
          </p:cNvPr>
          <p:cNvSpPr/>
          <p:nvPr/>
        </p:nvSpPr>
        <p:spPr>
          <a:xfrm>
            <a:off x="3205116" y="2549249"/>
            <a:ext cx="2347276" cy="43088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Patient &gt; 45 ans et </a:t>
            </a:r>
          </a:p>
          <a:p>
            <a:pPr algn="ctr"/>
            <a:r>
              <a:rPr lang="fr-FR" sz="1400" b="1" dirty="0"/>
              <a:t>IMC &gt; 25Kg/m2</a:t>
            </a:r>
            <a:endParaRPr lang="fr-FR" sz="140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B6686C4-A5F5-426D-8115-36E78FA5631C}"/>
              </a:ext>
            </a:extLst>
          </p:cNvPr>
          <p:cNvSpPr/>
          <p:nvPr/>
        </p:nvSpPr>
        <p:spPr>
          <a:xfrm>
            <a:off x="5716435" y="2545856"/>
            <a:ext cx="2347276" cy="43088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Patient &lt; 45 ans et </a:t>
            </a:r>
          </a:p>
          <a:p>
            <a:pPr algn="ctr"/>
            <a:r>
              <a:rPr lang="fr-FR" sz="1400" b="1" dirty="0"/>
              <a:t>IMC &lt; 25Kg/m2</a:t>
            </a:r>
            <a:endParaRPr lang="fr-FR" sz="1400" dirty="0"/>
          </a:p>
        </p:txBody>
      </p:sp>
      <p:cxnSp>
        <p:nvCxnSpPr>
          <p:cNvPr id="41" name="Connecteur droit avec flèche 40">
            <a:extLst>
              <a:ext uri="{FF2B5EF4-FFF2-40B4-BE49-F238E27FC236}">
                <a16:creationId xmlns:a16="http://schemas.microsoft.com/office/drawing/2014/main" id="{F5D440F4-050A-4FAF-B170-7295C6113B3D}"/>
              </a:ext>
            </a:extLst>
          </p:cNvPr>
          <p:cNvCxnSpPr>
            <a:cxnSpLocks/>
          </p:cNvCxnSpPr>
          <p:nvPr/>
        </p:nvCxnSpPr>
        <p:spPr>
          <a:xfrm>
            <a:off x="4378750" y="3120953"/>
            <a:ext cx="4" cy="3521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>
            <a:extLst>
              <a:ext uri="{FF2B5EF4-FFF2-40B4-BE49-F238E27FC236}">
                <a16:creationId xmlns:a16="http://schemas.microsoft.com/office/drawing/2014/main" id="{1DD9F569-D3FA-4730-B143-FB71201675C5}"/>
              </a:ext>
            </a:extLst>
          </p:cNvPr>
          <p:cNvCxnSpPr>
            <a:cxnSpLocks/>
          </p:cNvCxnSpPr>
          <p:nvPr/>
        </p:nvCxnSpPr>
        <p:spPr>
          <a:xfrm>
            <a:off x="6890073" y="3048714"/>
            <a:ext cx="4" cy="3521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CFBA3C11-B7F5-43B2-A9CD-7A6C827D931C}"/>
              </a:ext>
            </a:extLst>
          </p:cNvPr>
          <p:cNvSpPr/>
          <p:nvPr/>
        </p:nvSpPr>
        <p:spPr>
          <a:xfrm>
            <a:off x="5747764" y="3424368"/>
            <a:ext cx="2347276" cy="43088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Dosage des </a:t>
            </a:r>
            <a:r>
              <a:rPr lang="fr-FR" sz="1400" b="1" dirty="0" err="1"/>
              <a:t>Ac</a:t>
            </a:r>
            <a:r>
              <a:rPr lang="fr-FR" sz="1400" b="1" dirty="0"/>
              <a:t> anti-IA2, anti-GAD, anti-Ilots et anti-ZnT8</a:t>
            </a:r>
            <a:endParaRPr lang="fr-FR" sz="1400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FB98FF2-330C-418D-A044-88FB59AF5265}"/>
              </a:ext>
            </a:extLst>
          </p:cNvPr>
          <p:cNvSpPr/>
          <p:nvPr/>
        </p:nvSpPr>
        <p:spPr>
          <a:xfrm>
            <a:off x="8362603" y="3416882"/>
            <a:ext cx="1062473" cy="43088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err="1"/>
              <a:t>Ac</a:t>
            </a:r>
            <a:r>
              <a:rPr lang="fr-FR" sz="1400" dirty="0"/>
              <a:t> positif(s)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8B4A1E0A-E42B-4728-B0F8-91050D3B1E16}"/>
              </a:ext>
            </a:extLst>
          </p:cNvPr>
          <p:cNvSpPr/>
          <p:nvPr/>
        </p:nvSpPr>
        <p:spPr>
          <a:xfrm>
            <a:off x="9692639" y="3438156"/>
            <a:ext cx="1062473" cy="43088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Diabète type 1</a:t>
            </a:r>
            <a:endParaRPr lang="fr-FR" sz="1400" dirty="0"/>
          </a:p>
        </p:txBody>
      </p:sp>
      <p:cxnSp>
        <p:nvCxnSpPr>
          <p:cNvPr id="52" name="Connecteur droit avec flèche 51">
            <a:extLst>
              <a:ext uri="{FF2B5EF4-FFF2-40B4-BE49-F238E27FC236}">
                <a16:creationId xmlns:a16="http://schemas.microsoft.com/office/drawing/2014/main" id="{6877160F-589B-494B-9C2E-B470FECFB479}"/>
              </a:ext>
            </a:extLst>
          </p:cNvPr>
          <p:cNvCxnSpPr>
            <a:cxnSpLocks/>
            <a:endCxn id="48" idx="1"/>
          </p:cNvCxnSpPr>
          <p:nvPr/>
        </p:nvCxnSpPr>
        <p:spPr>
          <a:xfrm>
            <a:off x="8095040" y="3629414"/>
            <a:ext cx="267563" cy="29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>
            <a:extLst>
              <a:ext uri="{FF2B5EF4-FFF2-40B4-BE49-F238E27FC236}">
                <a16:creationId xmlns:a16="http://schemas.microsoft.com/office/drawing/2014/main" id="{7A4A619A-51FB-4663-96B8-4C12B3C66F4B}"/>
              </a:ext>
            </a:extLst>
          </p:cNvPr>
          <p:cNvCxnSpPr>
            <a:cxnSpLocks/>
          </p:cNvCxnSpPr>
          <p:nvPr/>
        </p:nvCxnSpPr>
        <p:spPr>
          <a:xfrm>
            <a:off x="9425076" y="3625339"/>
            <a:ext cx="267563" cy="29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avec flèche 54">
            <a:extLst>
              <a:ext uri="{FF2B5EF4-FFF2-40B4-BE49-F238E27FC236}">
                <a16:creationId xmlns:a16="http://schemas.microsoft.com/office/drawing/2014/main" id="{18C433B1-D60F-4D0B-A63B-802016D0EAF3}"/>
              </a:ext>
            </a:extLst>
          </p:cNvPr>
          <p:cNvCxnSpPr>
            <a:cxnSpLocks/>
          </p:cNvCxnSpPr>
          <p:nvPr/>
        </p:nvCxnSpPr>
        <p:spPr>
          <a:xfrm>
            <a:off x="10742129" y="3636900"/>
            <a:ext cx="267563" cy="29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5AE1B8A5-1337-4CC4-B310-983543E69E7E}"/>
              </a:ext>
            </a:extLst>
          </p:cNvPr>
          <p:cNvSpPr/>
          <p:nvPr/>
        </p:nvSpPr>
        <p:spPr>
          <a:xfrm>
            <a:off x="6358836" y="4253076"/>
            <a:ext cx="1062473" cy="43088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err="1"/>
              <a:t>Ac</a:t>
            </a:r>
            <a:r>
              <a:rPr lang="fr-FR" sz="1400" dirty="0"/>
              <a:t> négatifs</a:t>
            </a:r>
          </a:p>
        </p:txBody>
      </p:sp>
      <p:cxnSp>
        <p:nvCxnSpPr>
          <p:cNvPr id="58" name="Connecteur droit avec flèche 57">
            <a:extLst>
              <a:ext uri="{FF2B5EF4-FFF2-40B4-BE49-F238E27FC236}">
                <a16:creationId xmlns:a16="http://schemas.microsoft.com/office/drawing/2014/main" id="{8B839D49-EF99-4622-91A9-5D8CB4872677}"/>
              </a:ext>
            </a:extLst>
          </p:cNvPr>
          <p:cNvCxnSpPr>
            <a:cxnSpLocks/>
          </p:cNvCxnSpPr>
          <p:nvPr/>
        </p:nvCxnSpPr>
        <p:spPr>
          <a:xfrm>
            <a:off x="6890068" y="3900926"/>
            <a:ext cx="4" cy="3521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A2D9BC9B-7D89-4760-8A32-9C8B1CE5013A}"/>
              </a:ext>
            </a:extLst>
          </p:cNvPr>
          <p:cNvSpPr/>
          <p:nvPr/>
        </p:nvSpPr>
        <p:spPr>
          <a:xfrm>
            <a:off x="5792706" y="5833790"/>
            <a:ext cx="2257391" cy="43088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Consultation </a:t>
            </a:r>
            <a:r>
              <a:rPr lang="fr-FR" sz="1200" dirty="0" err="1">
                <a:solidFill>
                  <a:schemeClr val="tx1"/>
                </a:solidFill>
              </a:rPr>
              <a:t>Diabétologique</a:t>
            </a:r>
            <a:r>
              <a:rPr lang="fr-FR" sz="1200" dirty="0">
                <a:solidFill>
                  <a:schemeClr val="tx1"/>
                </a:solidFill>
              </a:rPr>
              <a:t> pour affiner l’étiologie du diabète</a:t>
            </a:r>
          </a:p>
        </p:txBody>
      </p:sp>
      <p:cxnSp>
        <p:nvCxnSpPr>
          <p:cNvPr id="61" name="Connecteur droit avec flèche 60">
            <a:extLst>
              <a:ext uri="{FF2B5EF4-FFF2-40B4-BE49-F238E27FC236}">
                <a16:creationId xmlns:a16="http://schemas.microsoft.com/office/drawing/2014/main" id="{7A3414DE-4090-4849-95FA-A2C55A41F238}"/>
              </a:ext>
            </a:extLst>
          </p:cNvPr>
          <p:cNvCxnSpPr>
            <a:cxnSpLocks/>
          </p:cNvCxnSpPr>
          <p:nvPr/>
        </p:nvCxnSpPr>
        <p:spPr>
          <a:xfrm>
            <a:off x="6890064" y="4777048"/>
            <a:ext cx="4" cy="3521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E315A906-E03B-4469-880D-117D9D2821FD}"/>
              </a:ext>
            </a:extLst>
          </p:cNvPr>
          <p:cNvSpPr/>
          <p:nvPr/>
        </p:nvSpPr>
        <p:spPr>
          <a:xfrm>
            <a:off x="5992085" y="5151153"/>
            <a:ext cx="1795954" cy="43088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/>
              <a:t>TDM pancréatique</a:t>
            </a:r>
          </a:p>
        </p:txBody>
      </p:sp>
    </p:spTree>
    <p:extLst>
      <p:ext uri="{BB962C8B-B14F-4D97-AF65-F5344CB8AC3E}">
        <p14:creationId xmlns:p14="http://schemas.microsoft.com/office/powerpoint/2010/main" val="11852990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116</Words>
  <Application>Microsoft Office PowerPoint</Application>
  <PresentationFormat>Grand écran</PresentationFormat>
  <Paragraphs>21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Baveux, Fabienne</dc:creator>
  <cp:lastModifiedBy>Baveux, Fabienne</cp:lastModifiedBy>
  <cp:revision>33</cp:revision>
  <dcterms:created xsi:type="dcterms:W3CDTF">2024-06-19T09:05:47Z</dcterms:created>
  <dcterms:modified xsi:type="dcterms:W3CDTF">2024-11-08T15:00:51Z</dcterms:modified>
</cp:coreProperties>
</file>