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E5BECD-BDA3-4883-84FE-F2CB44C30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FEA0EE-6CCF-43A6-9ABD-A9F97F8D13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A3AD09-74EA-4516-AC89-8E894D1D1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8872BD-7EB5-4308-AF2C-D83CE5EA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156180-03E0-45EB-B775-62574BEA3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795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DAEFB1-EDB7-4EF3-9819-3C76B7B47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50FB5F1-E21B-46E5-A36C-4A6B1C25E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998A7F-1192-4199-AAD7-30250F3AE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40E287-8B8D-4E11-873E-CB8EE71CC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723A7B-A959-490A-BDDF-89D3F2614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77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FF3CA75-1EFB-4E24-95E1-795F3927CC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F1C5A62-0BAF-435A-B1BE-7788D7FF2D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8F6310-D94D-4ABD-9A22-AA322A233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0E35F4-B03C-45AD-84FC-410F54BB8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7461A6-AF06-4777-810A-0EA4157FD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87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4A76CE-9BA6-498C-BB17-03B08BB51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1EC122-F35E-4E1E-9422-DF00C00A2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DEA732-66C4-4166-86B6-99C04C041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AD9D42-1385-4485-87FD-2BF9BC58C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A86749-B8EC-4E21-9FCD-D026D6FBA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51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F8189-2247-4745-AF00-726C57DCF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2FD390-AD03-41A7-BE06-6CC0202A8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17DCE4-2C92-4620-9F0F-D586E2762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743670-281B-4F32-A2F9-BB74B9864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BB2BC1-7CDE-4C43-A589-A5A90C453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14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5C7E2F-9BB2-4F68-B50F-540E25556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ADF68E-10A1-4C7B-8AFC-C52235EF96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5D3E591-D0A2-4E10-B6D0-8988D8BD6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DA10FF-220A-47E2-A5DA-2CBD2990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2AB00B-2E26-4AAC-A81D-566DA24B8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4A1A35D-D972-4D20-AADC-F87C29388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81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3CFA6C-CAEF-4F95-845E-AA433FE52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016740-0FC6-4FDC-B9E7-CCE6E206C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5EABE9-9A3C-41AB-B3A7-9AC1425BC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F10031B-D862-4566-A0B5-67BDCFD8C9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4821521-F8C9-4208-92B5-340B65E7BB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78164D9-B352-45AE-BA87-DC0CC9156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5AB028F-1578-4037-8D32-4E81B157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6CD2CAC-C802-4772-B63C-60B6DA045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073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BA8A05-E4F0-4ABF-985C-235AC7096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7337DF-F224-42E3-A834-735DDB9F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943BD63-96DC-4443-A3A3-FB4AEDFA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485520-BBB1-4F97-AE40-56BC07AC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09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1E0D0C1-516C-4F8C-A28E-31E7B7E18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CB008AF-8636-400C-BBFD-9321A508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BDBA79E-AA10-4E38-BB3C-CD841C00E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55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D8FEE-021E-4C15-888B-2EBEBEDB1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D4B7FF-5CE1-4E70-9CFD-F595AD607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D79B939-97CB-4C32-B0D3-9E2404D32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397C69-4866-42F5-82F6-2647A2641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A71EAE-9F75-4251-8CEE-D1AD68D6A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DD9FE4-8EFB-4699-B2DB-175350AEE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79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E2937E-4C2B-4396-9289-79FFF42C0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3C51789-254E-47F7-98A7-0E7F2C427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078C38-952C-4C97-9965-2B4A30F58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AB6A8D-EC79-4607-8AF4-A5D554FF1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6B0F016-46BB-4630-843E-32C3CFCCF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1272A4-48FD-439F-ADD4-651BCCD0A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13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3967634-C159-4090-BE6B-600053473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944245-2E84-459E-A4D5-3BD92BC70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9C79CE-98FE-424F-9DD8-AADD1B8A33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BE4ED-9752-43F4-8FB7-CCA7D4BB9F6B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B25314-F729-4DB3-82E4-EFD0A5E3D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4F59E9-A646-460B-A8F5-7B3300590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9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272934-3FE6-4A78-8037-364D7D0262DA}"/>
              </a:ext>
            </a:extLst>
          </p:cNvPr>
          <p:cNvSpPr/>
          <p:nvPr/>
        </p:nvSpPr>
        <p:spPr>
          <a:xfrm>
            <a:off x="1850572" y="166977"/>
            <a:ext cx="6895864" cy="397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Dépistage précoce par non-médecin  - Diabète Type II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AB1841-1229-42AC-B463-5B4045BD6563}"/>
              </a:ext>
            </a:extLst>
          </p:cNvPr>
          <p:cNvSpPr/>
          <p:nvPr/>
        </p:nvSpPr>
        <p:spPr>
          <a:xfrm>
            <a:off x="9175805" y="166977"/>
            <a:ext cx="2687541" cy="39756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Repérage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FA96E5-8C15-4056-8EFE-7E4CDB11098B}"/>
              </a:ext>
            </a:extLst>
          </p:cNvPr>
          <p:cNvSpPr/>
          <p:nvPr/>
        </p:nvSpPr>
        <p:spPr>
          <a:xfrm>
            <a:off x="1839537" y="992954"/>
            <a:ext cx="3195527" cy="52601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800" dirty="0"/>
          </a:p>
          <a:p>
            <a:pPr algn="ctr"/>
            <a:r>
              <a:rPr lang="fr-FR" sz="1200" b="1" dirty="0"/>
              <a:t>≥ 45 ans </a:t>
            </a:r>
          </a:p>
          <a:p>
            <a:pPr algn="ctr"/>
            <a:r>
              <a:rPr lang="fr-FR" sz="1200" dirty="0"/>
              <a:t>Ou ≥ 35 ans femmes si consultation </a:t>
            </a:r>
            <a:r>
              <a:rPr lang="fr-FR" sz="1200" dirty="0" err="1"/>
              <a:t>préconceptionnelle</a:t>
            </a:r>
            <a:r>
              <a:rPr lang="fr-FR" sz="1200" dirty="0"/>
              <a:t> </a:t>
            </a:r>
          </a:p>
          <a:p>
            <a:pPr algn="ctr"/>
            <a:endParaRPr lang="fr-FR" sz="1200" dirty="0"/>
          </a:p>
        </p:txBody>
      </p:sp>
      <p:sp>
        <p:nvSpPr>
          <p:cNvPr id="8" name="Losange 7">
            <a:extLst>
              <a:ext uri="{FF2B5EF4-FFF2-40B4-BE49-F238E27FC236}">
                <a16:creationId xmlns:a16="http://schemas.microsoft.com/office/drawing/2014/main" id="{C4D3ECE7-EFDE-4113-83ED-A8F9B803392C}"/>
              </a:ext>
            </a:extLst>
          </p:cNvPr>
          <p:cNvSpPr/>
          <p:nvPr/>
        </p:nvSpPr>
        <p:spPr>
          <a:xfrm>
            <a:off x="2006472" y="1650172"/>
            <a:ext cx="2753033" cy="1188444"/>
          </a:xfrm>
          <a:prstGeom prst="diamon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/>
              <a:t>1 Fr de  Risque</a:t>
            </a:r>
          </a:p>
          <a:p>
            <a:pPr algn="ctr"/>
            <a:r>
              <a:rPr lang="fr-FR" sz="1400" dirty="0">
                <a:solidFill>
                  <a:srgbClr val="FF0000"/>
                </a:solidFill>
              </a:rPr>
              <a:t>et/ou</a:t>
            </a:r>
          </a:p>
          <a:p>
            <a:pPr algn="ctr"/>
            <a:r>
              <a:rPr lang="fr-FR" sz="1400" dirty="0" err="1"/>
              <a:t>FindRisk</a:t>
            </a:r>
            <a:r>
              <a:rPr lang="fr-FR" sz="1400" dirty="0"/>
              <a:t> &gt;= 12 </a:t>
            </a:r>
          </a:p>
          <a:p>
            <a:pPr algn="ctr"/>
            <a:endParaRPr lang="fr-FR" sz="800" dirty="0"/>
          </a:p>
          <a:p>
            <a:pPr algn="ctr"/>
            <a:endParaRPr lang="fr-FR" sz="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81B0D8-9622-4A67-83F6-A2DDC6CC7DFD}"/>
              </a:ext>
            </a:extLst>
          </p:cNvPr>
          <p:cNvSpPr/>
          <p:nvPr/>
        </p:nvSpPr>
        <p:spPr>
          <a:xfrm>
            <a:off x="522609" y="4832450"/>
            <a:ext cx="1123378" cy="10169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Pas de dépistage diabète II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15642BB-9CF9-47E6-8EA9-90C492FA8F56}"/>
              </a:ext>
            </a:extLst>
          </p:cNvPr>
          <p:cNvSpPr/>
          <p:nvPr/>
        </p:nvSpPr>
        <p:spPr>
          <a:xfrm>
            <a:off x="2545711" y="3300348"/>
            <a:ext cx="5191433" cy="9101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Glycémie à jeun connue?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4F0E9E35-22FC-403C-9CBD-08FBDFCFBB4C}"/>
              </a:ext>
            </a:extLst>
          </p:cNvPr>
          <p:cNvCxnSpPr>
            <a:cxnSpLocks/>
            <a:stCxn id="8" idx="2"/>
            <a:endCxn id="8" idx="2"/>
          </p:cNvCxnSpPr>
          <p:nvPr/>
        </p:nvCxnSpPr>
        <p:spPr>
          <a:xfrm>
            <a:off x="3382989" y="2838616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 : en angle 55">
            <a:extLst>
              <a:ext uri="{FF2B5EF4-FFF2-40B4-BE49-F238E27FC236}">
                <a16:creationId xmlns:a16="http://schemas.microsoft.com/office/drawing/2014/main" id="{26308C7B-E2E8-42F9-9FA5-91D673BD44FF}"/>
              </a:ext>
            </a:extLst>
          </p:cNvPr>
          <p:cNvCxnSpPr>
            <a:cxnSpLocks/>
            <a:stCxn id="8" idx="3"/>
            <a:endCxn id="26" idx="0"/>
          </p:cNvCxnSpPr>
          <p:nvPr/>
        </p:nvCxnSpPr>
        <p:spPr>
          <a:xfrm>
            <a:off x="4759505" y="2244394"/>
            <a:ext cx="381923" cy="105595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238528A4-274A-4E75-ABDF-FE5A50E4A29C}"/>
              </a:ext>
            </a:extLst>
          </p:cNvPr>
          <p:cNvSpPr/>
          <p:nvPr/>
        </p:nvSpPr>
        <p:spPr>
          <a:xfrm>
            <a:off x="4211043" y="4832450"/>
            <a:ext cx="3529395" cy="981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Consultation Med gé</a:t>
            </a:r>
          </a:p>
          <a:p>
            <a:pPr algn="ctr"/>
            <a:r>
              <a:rPr lang="fr-FR" dirty="0"/>
              <a:t>Analyse en labo glycémie</a:t>
            </a:r>
          </a:p>
        </p:txBody>
      </p: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D366E96E-EB67-48FF-B89A-922A966F3B97}"/>
              </a:ext>
            </a:extLst>
          </p:cNvPr>
          <p:cNvCxnSpPr>
            <a:cxnSpLocks/>
          </p:cNvCxnSpPr>
          <p:nvPr/>
        </p:nvCxnSpPr>
        <p:spPr>
          <a:xfrm>
            <a:off x="7034981" y="4210499"/>
            <a:ext cx="0" cy="6219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ZoneTexte 69">
            <a:extLst>
              <a:ext uri="{FF2B5EF4-FFF2-40B4-BE49-F238E27FC236}">
                <a16:creationId xmlns:a16="http://schemas.microsoft.com/office/drawing/2014/main" id="{099D2F5C-1DFE-4DA5-A063-1BCD0F8A430D}"/>
              </a:ext>
            </a:extLst>
          </p:cNvPr>
          <p:cNvSpPr txBox="1"/>
          <p:nvPr/>
        </p:nvSpPr>
        <p:spPr>
          <a:xfrm>
            <a:off x="6947105" y="4331915"/>
            <a:ext cx="663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non</a:t>
            </a: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030B79B7-63AC-42C9-8633-F6F8854878A2}"/>
              </a:ext>
            </a:extLst>
          </p:cNvPr>
          <p:cNvSpPr txBox="1"/>
          <p:nvPr/>
        </p:nvSpPr>
        <p:spPr>
          <a:xfrm>
            <a:off x="1292674" y="2113191"/>
            <a:ext cx="663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non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117CB686-3175-4930-8464-CDA67D216F2F}"/>
              </a:ext>
            </a:extLst>
          </p:cNvPr>
          <p:cNvSpPr txBox="1"/>
          <p:nvPr/>
        </p:nvSpPr>
        <p:spPr>
          <a:xfrm>
            <a:off x="5056128" y="2315846"/>
            <a:ext cx="663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oui</a:t>
            </a:r>
          </a:p>
        </p:txBody>
      </p:sp>
      <p:pic>
        <p:nvPicPr>
          <p:cNvPr id="94" name="Image 93">
            <a:extLst>
              <a:ext uri="{FF2B5EF4-FFF2-40B4-BE49-F238E27FC236}">
                <a16:creationId xmlns:a16="http://schemas.microsoft.com/office/drawing/2014/main" id="{D8223712-4B7D-43BB-9CEB-F560E7A4C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300"/>
            <a:ext cx="1735051" cy="625756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ECFF4415-AEA2-4DD9-8180-4D4ED05C8966}"/>
              </a:ext>
            </a:extLst>
          </p:cNvPr>
          <p:cNvSpPr/>
          <p:nvPr/>
        </p:nvSpPr>
        <p:spPr>
          <a:xfrm>
            <a:off x="8124227" y="1320464"/>
            <a:ext cx="3739119" cy="340678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000" dirty="0"/>
          </a:p>
          <a:p>
            <a:endParaRPr lang="fr-FR" sz="1000" dirty="0"/>
          </a:p>
          <a:p>
            <a:endParaRPr lang="fr-FR" sz="1000" dirty="0"/>
          </a:p>
          <a:p>
            <a:r>
              <a:rPr lang="fr-FR" sz="1600" dirty="0"/>
              <a:t>FACTEURS DE RISQUE</a:t>
            </a:r>
          </a:p>
          <a:p>
            <a:endParaRPr lang="fr-FR" sz="1000" dirty="0"/>
          </a:p>
          <a:p>
            <a:r>
              <a:rPr lang="fr-FR" sz="1050" dirty="0"/>
              <a:t>Antécédents de diabète gestationnel </a:t>
            </a:r>
          </a:p>
          <a:p>
            <a:r>
              <a:rPr lang="fr-FR" sz="1050" dirty="0"/>
              <a:t>Antécédents familial 1er degré de diabète</a:t>
            </a:r>
          </a:p>
          <a:p>
            <a:r>
              <a:rPr lang="fr-FR" sz="1050" dirty="0"/>
              <a:t>HTA&gt; 140/90 </a:t>
            </a:r>
            <a:r>
              <a:rPr lang="fr-FR" sz="1050" dirty="0" err="1"/>
              <a:t>mmHg</a:t>
            </a:r>
            <a:r>
              <a:rPr lang="fr-FR" sz="1050" dirty="0"/>
              <a:t> ou sous traitement pour hypertension  Antécédents de maladie cardiovasculaire </a:t>
            </a:r>
          </a:p>
          <a:p>
            <a:r>
              <a:rPr lang="fr-FR" sz="1050" dirty="0"/>
              <a:t>Dyslipidémie traitée ou non </a:t>
            </a:r>
          </a:p>
          <a:p>
            <a:r>
              <a:rPr lang="fr-FR" sz="1050" dirty="0"/>
              <a:t>	HTG &gt; 2g/l </a:t>
            </a:r>
          </a:p>
          <a:p>
            <a:r>
              <a:rPr lang="fr-FR" sz="1050" dirty="0"/>
              <a:t>	HDL cholestérolémie &lt; 0,35g/l </a:t>
            </a:r>
          </a:p>
          <a:p>
            <a:r>
              <a:rPr lang="fr-FR" sz="1050" dirty="0"/>
              <a:t>Précarité </a:t>
            </a:r>
          </a:p>
          <a:p>
            <a:r>
              <a:rPr lang="fr-FR" sz="1050" dirty="0"/>
              <a:t>Sédentarité </a:t>
            </a:r>
          </a:p>
          <a:p>
            <a:r>
              <a:rPr lang="fr-FR" sz="1050" dirty="0"/>
              <a:t>Prédiabète (Glycémie 1,10 et 1,25 g/l </a:t>
            </a:r>
          </a:p>
          <a:p>
            <a:r>
              <a:rPr lang="fr-FR" sz="1050" dirty="0"/>
              <a:t>Schizophrénie, troubles bipolaires </a:t>
            </a:r>
          </a:p>
          <a:p>
            <a:r>
              <a:rPr lang="fr-FR" sz="1050" dirty="0"/>
              <a:t>Syndrome des ovaires polykystiques</a:t>
            </a:r>
          </a:p>
          <a:p>
            <a:r>
              <a:rPr lang="fr-FR" sz="1050" dirty="0" err="1"/>
              <a:t>Acanthosis</a:t>
            </a:r>
            <a:r>
              <a:rPr lang="fr-FR" sz="1050" dirty="0"/>
              <a:t> </a:t>
            </a:r>
            <a:r>
              <a:rPr lang="fr-FR" sz="1050" dirty="0" err="1"/>
              <a:t>Nigricans</a:t>
            </a:r>
            <a:r>
              <a:rPr lang="fr-FR" sz="1050" dirty="0"/>
              <a:t> </a:t>
            </a:r>
          </a:p>
          <a:p>
            <a:r>
              <a:rPr lang="fr-FR" sz="1050" dirty="0"/>
              <a:t>Apnée du sommeil </a:t>
            </a:r>
          </a:p>
          <a:p>
            <a:r>
              <a:rPr lang="fr-FR" sz="1050" dirty="0"/>
              <a:t>Origine géographique non caucasienne et/ou migrants → Traitement par corticoïdes au long cours </a:t>
            </a:r>
          </a:p>
          <a:p>
            <a:r>
              <a:rPr lang="fr-FR" sz="1050" dirty="0"/>
              <a:t>Surpoids ou Obésité IMC&gt;= 25 kg/m2</a:t>
            </a:r>
          </a:p>
          <a:p>
            <a:endParaRPr lang="fr-FR" sz="1200" dirty="0"/>
          </a:p>
          <a:p>
            <a:endParaRPr lang="fr-FR" dirty="0"/>
          </a:p>
        </p:txBody>
      </p:sp>
      <p:cxnSp>
        <p:nvCxnSpPr>
          <p:cNvPr id="15" name="Connecteur : en angle 14">
            <a:extLst>
              <a:ext uri="{FF2B5EF4-FFF2-40B4-BE49-F238E27FC236}">
                <a16:creationId xmlns:a16="http://schemas.microsoft.com/office/drawing/2014/main" id="{B467BC2E-6C4F-4216-82CA-B34D1E368E56}"/>
              </a:ext>
            </a:extLst>
          </p:cNvPr>
          <p:cNvCxnSpPr>
            <a:cxnSpLocks/>
            <a:stCxn id="8" idx="1"/>
            <a:endCxn id="25" idx="0"/>
          </p:cNvCxnSpPr>
          <p:nvPr/>
        </p:nvCxnSpPr>
        <p:spPr>
          <a:xfrm rot="10800000" flipV="1">
            <a:off x="1084298" y="2244394"/>
            <a:ext cx="922174" cy="258805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2990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141</Words>
  <Application>Microsoft Office PowerPoint</Application>
  <PresentationFormat>Grand écran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Baveux, Fabienne</dc:creator>
  <cp:lastModifiedBy>Baveux, Fabienne</cp:lastModifiedBy>
  <cp:revision>22</cp:revision>
  <dcterms:created xsi:type="dcterms:W3CDTF">2024-06-19T09:05:47Z</dcterms:created>
  <dcterms:modified xsi:type="dcterms:W3CDTF">2024-11-06T13:16:43Z</dcterms:modified>
</cp:coreProperties>
</file>