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BECD-BDA3-4883-84FE-F2CB44C30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FEA0EE-6CCF-43A6-9ABD-A9F97F8D1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A3AD09-74EA-4516-AC89-8E894D1D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872BD-7EB5-4308-AF2C-D83CE5EA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156180-03E0-45EB-B775-62574BEA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9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AEFB1-EDB7-4EF3-9819-3C76B7B4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0FB5F1-E21B-46E5-A36C-4A6B1C25E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998A7F-1192-4199-AAD7-30250F3A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40E287-8B8D-4E11-873E-CB8EE71CC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23A7B-A959-490A-BDDF-89D3F261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77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F3CA75-1EFB-4E24-95E1-795F3927C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1C5A62-0BAF-435A-B1BE-7788D7FF2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F6310-D94D-4ABD-9A22-AA322A23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E35F4-B03C-45AD-84FC-410F54BB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461A6-AF06-4777-810A-0EA4157F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87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A76CE-9BA6-498C-BB17-03B08BB5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1EC122-F35E-4E1E-9422-DF00C00A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DEA732-66C4-4166-86B6-99C04C04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AD9D42-1385-4485-87FD-2BF9BC5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A86749-B8EC-4E21-9FCD-D026D6FB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1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F8189-2247-4745-AF00-726C57DC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2FD390-AD03-41A7-BE06-6CC0202A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7DCE4-2C92-4620-9F0F-D586E276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743670-281B-4F32-A2F9-BB74B986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B2BC1-7CDE-4C43-A589-A5A90C4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14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C7E2F-9BB2-4F68-B50F-540E2555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DF68E-10A1-4C7B-8AFC-C52235EF9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D3E591-D0A2-4E10-B6D0-8988D8BD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DA10FF-220A-47E2-A5DA-2CBD2990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2AB00B-2E26-4AAC-A81D-566DA24B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A1A35D-D972-4D20-AADC-F87C2938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1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CFA6C-CAEF-4F95-845E-AA433FE5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016740-0FC6-4FDC-B9E7-CCE6E206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EABE9-9A3C-41AB-B3A7-9AC1425BC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10031B-D862-4566-A0B5-67BDCFD8C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821521-F8C9-4208-92B5-340B65E7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8164D9-B352-45AE-BA87-DC0CC9156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AB028F-1578-4037-8D32-4E81B15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CD2CAC-C802-4772-B63C-60B6DA04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07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A8A05-E4F0-4ABF-985C-235AC709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7337DF-F224-42E3-A834-735DDB9F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43BD63-96DC-4443-A3A3-FB4AEDFA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485520-BBB1-4F97-AE40-56BC07AC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09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E0D0C1-516C-4F8C-A28E-31E7B7E1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B008AF-8636-400C-BBFD-9321A508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DBA79E-AA10-4E38-BB3C-CD841C00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55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D8FEE-021E-4C15-888B-2EBEBEDB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D4B7FF-5CE1-4E70-9CFD-F595AD60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79B939-97CB-4C32-B0D3-9E2404D32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397C69-4866-42F5-82F6-2647A26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A71EAE-9F75-4251-8CEE-D1AD68D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DD9FE4-8EFB-4699-B2DB-175350AE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79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2937E-4C2B-4396-9289-79FFF42C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1789-254E-47F7-98A7-0E7F2C42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78C38-952C-4C97-9965-2B4A30F58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AB6A8D-EC79-4607-8AF4-A5D554FF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B0F016-46BB-4630-843E-32C3CFCC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272A4-48FD-439F-ADD4-651BCCD0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967634-C159-4090-BE6B-60005347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944245-2E84-459E-A4D5-3BD92BC70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C79CE-98FE-424F-9DD8-AADD1B8A3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25314-F729-4DB3-82E4-EFD0A5E3D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4F59E9-A646-460B-A8F5-7B3300590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9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272934-3FE6-4A78-8037-364D7D0262DA}"/>
              </a:ext>
            </a:extLst>
          </p:cNvPr>
          <p:cNvSpPr/>
          <p:nvPr/>
        </p:nvSpPr>
        <p:spPr>
          <a:xfrm>
            <a:off x="1735051" y="37902"/>
            <a:ext cx="7285478" cy="5585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Dépistage précoce par Médecin  Diabète Type II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1841-1229-42AC-B463-5B4045BD6563}"/>
              </a:ext>
            </a:extLst>
          </p:cNvPr>
          <p:cNvSpPr/>
          <p:nvPr/>
        </p:nvSpPr>
        <p:spPr>
          <a:xfrm>
            <a:off x="9819861" y="166977"/>
            <a:ext cx="2043485" cy="3975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Définition Strate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FA96E5-8C15-4056-8EFE-7E4CDB11098B}"/>
              </a:ext>
            </a:extLst>
          </p:cNvPr>
          <p:cNvSpPr/>
          <p:nvPr/>
        </p:nvSpPr>
        <p:spPr>
          <a:xfrm>
            <a:off x="1518696" y="722135"/>
            <a:ext cx="3207419" cy="62575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/>
              <a:t>≥ 45 ans </a:t>
            </a:r>
          </a:p>
          <a:p>
            <a:pPr algn="ctr"/>
            <a:r>
              <a:rPr lang="fr-FR" sz="1200" dirty="0"/>
              <a:t>(Ou ≥ 35 ans femmes si consultation </a:t>
            </a:r>
            <a:r>
              <a:rPr lang="fr-FR" sz="1200" dirty="0" err="1"/>
              <a:t>préconceptionnelle</a:t>
            </a:r>
            <a:r>
              <a:rPr lang="fr-FR" sz="1200" dirty="0"/>
              <a:t> )</a:t>
            </a:r>
          </a:p>
          <a:p>
            <a:pPr algn="ctr"/>
            <a:endParaRPr lang="fr-FR" sz="1200" dirty="0"/>
          </a:p>
        </p:txBody>
      </p:sp>
      <p:sp>
        <p:nvSpPr>
          <p:cNvPr id="8" name="Losange 7">
            <a:extLst>
              <a:ext uri="{FF2B5EF4-FFF2-40B4-BE49-F238E27FC236}">
                <a16:creationId xmlns:a16="http://schemas.microsoft.com/office/drawing/2014/main" id="{C4D3ECE7-EFDE-4113-83ED-A8F9B803392C}"/>
              </a:ext>
            </a:extLst>
          </p:cNvPr>
          <p:cNvSpPr/>
          <p:nvPr/>
        </p:nvSpPr>
        <p:spPr>
          <a:xfrm>
            <a:off x="1351722" y="1396346"/>
            <a:ext cx="3407783" cy="1157014"/>
          </a:xfrm>
          <a:prstGeom prst="diamon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1 Fr de  Risque</a:t>
            </a:r>
          </a:p>
          <a:p>
            <a:pPr algn="ctr"/>
            <a:r>
              <a:rPr lang="fr-FR" sz="1400" dirty="0">
                <a:solidFill>
                  <a:srgbClr val="FF0000"/>
                </a:solidFill>
              </a:rPr>
              <a:t>et/ou</a:t>
            </a:r>
          </a:p>
          <a:p>
            <a:pPr algn="ctr"/>
            <a:r>
              <a:rPr lang="fr-FR" sz="1400" dirty="0" err="1"/>
              <a:t>FindRisk</a:t>
            </a:r>
            <a:r>
              <a:rPr lang="fr-FR" sz="1400" dirty="0"/>
              <a:t> &gt;= 12 </a:t>
            </a:r>
          </a:p>
          <a:p>
            <a:pPr algn="ctr"/>
            <a:endParaRPr lang="fr-FR" sz="800" dirty="0"/>
          </a:p>
          <a:p>
            <a:pPr algn="ctr"/>
            <a:endParaRPr lang="fr-FR" sz="800" dirty="0"/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94EC12DC-B0F0-4D0F-BF18-B1240A7303E9}"/>
              </a:ext>
            </a:extLst>
          </p:cNvPr>
          <p:cNvCxnSpPr>
            <a:cxnSpLocks/>
          </p:cNvCxnSpPr>
          <p:nvPr/>
        </p:nvCxnSpPr>
        <p:spPr>
          <a:xfrm>
            <a:off x="2273341" y="3637953"/>
            <a:ext cx="0" cy="328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D81B0D8-9622-4A67-83F6-A2DDC6CC7DFD}"/>
              </a:ext>
            </a:extLst>
          </p:cNvPr>
          <p:cNvSpPr/>
          <p:nvPr/>
        </p:nvSpPr>
        <p:spPr>
          <a:xfrm>
            <a:off x="6884" y="1705124"/>
            <a:ext cx="924312" cy="5327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Pas de dépistage diabète II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F0E9E35-22FC-403C-9CBD-08FBDFCFBB4C}"/>
              </a:ext>
            </a:extLst>
          </p:cNvPr>
          <p:cNvCxnSpPr>
            <a:cxnSpLocks/>
            <a:stCxn id="8" idx="2"/>
            <a:endCxn id="8" idx="2"/>
          </p:cNvCxnSpPr>
          <p:nvPr/>
        </p:nvCxnSpPr>
        <p:spPr>
          <a:xfrm>
            <a:off x="3055614" y="255336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 : en angle 55">
            <a:extLst>
              <a:ext uri="{FF2B5EF4-FFF2-40B4-BE49-F238E27FC236}">
                <a16:creationId xmlns:a16="http://schemas.microsoft.com/office/drawing/2014/main" id="{26308C7B-E2E8-42F9-9FA5-91D673BD44F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759505" y="1974853"/>
            <a:ext cx="1168106" cy="899385"/>
          </a:xfrm>
          <a:prstGeom prst="bentConnector3">
            <a:avLst>
              <a:gd name="adj1" fmla="val 1010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238528A4-274A-4E75-ABDF-FE5A50E4A29C}"/>
              </a:ext>
            </a:extLst>
          </p:cNvPr>
          <p:cNvSpPr/>
          <p:nvPr/>
        </p:nvSpPr>
        <p:spPr>
          <a:xfrm>
            <a:off x="1789738" y="2878873"/>
            <a:ext cx="4998298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Prescription pour analyse glycémie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030B79B7-63AC-42C9-8633-F6F8854878A2}"/>
              </a:ext>
            </a:extLst>
          </p:cNvPr>
          <p:cNvSpPr txBox="1"/>
          <p:nvPr/>
        </p:nvSpPr>
        <p:spPr>
          <a:xfrm>
            <a:off x="1186822" y="1953963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non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17CB686-3175-4930-8464-CDA67D216F2F}"/>
              </a:ext>
            </a:extLst>
          </p:cNvPr>
          <p:cNvSpPr txBox="1"/>
          <p:nvPr/>
        </p:nvSpPr>
        <p:spPr>
          <a:xfrm>
            <a:off x="5015131" y="1668261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oui</a:t>
            </a:r>
          </a:p>
        </p:txBody>
      </p:sp>
      <p:pic>
        <p:nvPicPr>
          <p:cNvPr id="94" name="Image 93">
            <a:extLst>
              <a:ext uri="{FF2B5EF4-FFF2-40B4-BE49-F238E27FC236}">
                <a16:creationId xmlns:a16="http://schemas.microsoft.com/office/drawing/2014/main" id="{D8223712-4B7D-43BB-9CEB-F560E7A4C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00"/>
            <a:ext cx="1735051" cy="625756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CFF4415-AEA2-4DD9-8180-4D4ED05C8966}"/>
              </a:ext>
            </a:extLst>
          </p:cNvPr>
          <p:cNvSpPr/>
          <p:nvPr/>
        </p:nvSpPr>
        <p:spPr>
          <a:xfrm>
            <a:off x="8233702" y="1327869"/>
            <a:ext cx="3739119" cy="340678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/>
              <a:t>Recherche tarte</a:t>
            </a:r>
          </a:p>
          <a:p>
            <a:endParaRPr lang="fr-FR" sz="1000" dirty="0"/>
          </a:p>
          <a:p>
            <a:endParaRPr lang="fr-FR" sz="1000" dirty="0"/>
          </a:p>
          <a:p>
            <a:r>
              <a:rPr lang="fr-FR" sz="1600" dirty="0"/>
              <a:t>FACTEURS DE RISQUE</a:t>
            </a:r>
          </a:p>
          <a:p>
            <a:endParaRPr lang="fr-FR" sz="1000" dirty="0"/>
          </a:p>
          <a:p>
            <a:r>
              <a:rPr lang="fr-FR" sz="1050" dirty="0"/>
              <a:t>Antécédents de diabète gestationnel </a:t>
            </a:r>
          </a:p>
          <a:p>
            <a:r>
              <a:rPr lang="fr-FR" sz="1050" dirty="0"/>
              <a:t>Antécédents familial 1er degré de diabète</a:t>
            </a:r>
          </a:p>
          <a:p>
            <a:r>
              <a:rPr lang="fr-FR" sz="1050" dirty="0"/>
              <a:t> HTA&gt; 140/90 </a:t>
            </a:r>
            <a:r>
              <a:rPr lang="fr-FR" sz="1050" dirty="0" err="1"/>
              <a:t>mmHg</a:t>
            </a:r>
            <a:r>
              <a:rPr lang="fr-FR" sz="1050" dirty="0"/>
              <a:t> ou sous traitement pour hypertension  Antécédents de maladie cardiovasculaire </a:t>
            </a:r>
          </a:p>
          <a:p>
            <a:r>
              <a:rPr lang="fr-FR" sz="1050" dirty="0"/>
              <a:t>Dyslipidémie traitée ou non </a:t>
            </a:r>
          </a:p>
          <a:p>
            <a:r>
              <a:rPr lang="fr-FR" sz="1050" dirty="0"/>
              <a:t>	HTG &gt; 2g/l </a:t>
            </a:r>
          </a:p>
          <a:p>
            <a:r>
              <a:rPr lang="fr-FR" sz="1050" dirty="0"/>
              <a:t>	HDL cholestérolémie &lt; 0,35g/l </a:t>
            </a:r>
          </a:p>
          <a:p>
            <a:r>
              <a:rPr lang="fr-FR" sz="1050" dirty="0"/>
              <a:t>Précarité </a:t>
            </a:r>
          </a:p>
          <a:p>
            <a:r>
              <a:rPr lang="fr-FR" sz="1050" dirty="0"/>
              <a:t>Sédentarité </a:t>
            </a:r>
          </a:p>
          <a:p>
            <a:r>
              <a:rPr lang="fr-FR" sz="1050" dirty="0"/>
              <a:t>Prédiabète (Glycémie 1,10 et 1,25 g/l </a:t>
            </a:r>
          </a:p>
          <a:p>
            <a:r>
              <a:rPr lang="fr-FR" sz="1050" dirty="0"/>
              <a:t>Schizophrénie, troubles bipolaires </a:t>
            </a:r>
          </a:p>
          <a:p>
            <a:r>
              <a:rPr lang="fr-FR" sz="1050" dirty="0"/>
              <a:t>Syndrome des ovaires polykystiques</a:t>
            </a:r>
          </a:p>
          <a:p>
            <a:r>
              <a:rPr lang="fr-FR" sz="1050" dirty="0" err="1"/>
              <a:t>Acanthosis</a:t>
            </a:r>
            <a:r>
              <a:rPr lang="fr-FR" sz="1050" dirty="0"/>
              <a:t> </a:t>
            </a:r>
            <a:r>
              <a:rPr lang="fr-FR" sz="1050" dirty="0" err="1"/>
              <a:t>Nigricans</a:t>
            </a:r>
            <a:r>
              <a:rPr lang="fr-FR" sz="1050" dirty="0"/>
              <a:t> </a:t>
            </a:r>
          </a:p>
          <a:p>
            <a:r>
              <a:rPr lang="fr-FR" sz="1050" dirty="0"/>
              <a:t>Apnée du sommeil </a:t>
            </a:r>
          </a:p>
          <a:p>
            <a:r>
              <a:rPr lang="fr-FR" sz="1050" dirty="0"/>
              <a:t>Origine géographique non caucasienne et/ou migrants → Traitement par corticoïdes au long cours </a:t>
            </a:r>
          </a:p>
          <a:p>
            <a:r>
              <a:rPr lang="fr-FR" sz="1050" dirty="0"/>
              <a:t>Surpoids ou Obésité IMC&gt;= 25 kg/m2</a:t>
            </a:r>
          </a:p>
          <a:p>
            <a:endParaRPr lang="fr-FR" sz="1200" dirty="0"/>
          </a:p>
          <a:p>
            <a:endParaRPr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9D8718A-C0B6-4D0B-8F97-357833CB9690}"/>
              </a:ext>
            </a:extLst>
          </p:cNvPr>
          <p:cNvSpPr/>
          <p:nvPr/>
        </p:nvSpPr>
        <p:spPr>
          <a:xfrm>
            <a:off x="3811925" y="4057762"/>
            <a:ext cx="1092978" cy="3960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&gt;= 1,26 g/L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3145C51-0081-4CAC-B3BE-91DA4DD4F457}"/>
              </a:ext>
            </a:extLst>
          </p:cNvPr>
          <p:cNvSpPr/>
          <p:nvPr/>
        </p:nvSpPr>
        <p:spPr>
          <a:xfrm>
            <a:off x="3618062" y="4571085"/>
            <a:ext cx="1397070" cy="4468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2</a:t>
            </a:r>
            <a:r>
              <a:rPr lang="fr-FR" sz="1200" baseline="30000" dirty="0">
                <a:solidFill>
                  <a:schemeClr val="tx1"/>
                </a:solidFill>
              </a:rPr>
              <a:t>e</a:t>
            </a:r>
            <a:r>
              <a:rPr lang="fr-FR" sz="1200" dirty="0">
                <a:solidFill>
                  <a:schemeClr val="tx1"/>
                </a:solidFill>
              </a:rPr>
              <a:t> dosage + HbA1C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ADDD45-E5F9-4168-8FF5-DB797BA376F5}"/>
              </a:ext>
            </a:extLst>
          </p:cNvPr>
          <p:cNvSpPr/>
          <p:nvPr/>
        </p:nvSpPr>
        <p:spPr>
          <a:xfrm>
            <a:off x="1337016" y="4046192"/>
            <a:ext cx="1872650" cy="4372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Entre 1,10 g/L et 1,25  g/L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FB0ACE9-7913-4569-BD8E-DEFA8CB0F742}"/>
              </a:ext>
            </a:extLst>
          </p:cNvPr>
          <p:cNvSpPr/>
          <p:nvPr/>
        </p:nvSpPr>
        <p:spPr>
          <a:xfrm>
            <a:off x="6884" y="2898364"/>
            <a:ext cx="928978" cy="5883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&lt;= 1,10 g/L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Dépistage dans 3 ans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C63CF3-C0CB-4063-A461-CB3CD88DF6AC}"/>
              </a:ext>
            </a:extLst>
          </p:cNvPr>
          <p:cNvSpPr/>
          <p:nvPr/>
        </p:nvSpPr>
        <p:spPr>
          <a:xfrm>
            <a:off x="5839459" y="4057762"/>
            <a:ext cx="1136216" cy="294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&gt;= 2 g/L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84D04FB-25FF-4306-8D10-3477584446DE}"/>
              </a:ext>
            </a:extLst>
          </p:cNvPr>
          <p:cNvSpPr/>
          <p:nvPr/>
        </p:nvSpPr>
        <p:spPr>
          <a:xfrm>
            <a:off x="2698457" y="5075121"/>
            <a:ext cx="1235250" cy="5883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&lt; 1,26g/L et/ou HbA1C &lt; 6,5 %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1F5AF8-BA52-4E08-A2A5-B8594B3BE0A9}"/>
              </a:ext>
            </a:extLst>
          </p:cNvPr>
          <p:cNvSpPr/>
          <p:nvPr/>
        </p:nvSpPr>
        <p:spPr>
          <a:xfrm>
            <a:off x="4746170" y="5075121"/>
            <a:ext cx="1335819" cy="5883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&gt;= 1,26 g/L et /ou HbA1C &gt; 6,5%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6873163-7AE4-4781-92BB-26CB55C206CE}"/>
              </a:ext>
            </a:extLst>
          </p:cNvPr>
          <p:cNvSpPr/>
          <p:nvPr/>
        </p:nvSpPr>
        <p:spPr>
          <a:xfrm>
            <a:off x="6432590" y="5746641"/>
            <a:ext cx="1375862" cy="5883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</a:rPr>
              <a:t>DIABETE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326B5CB-B8BD-4BF7-BFC1-9FC479A7F5C5}"/>
              </a:ext>
            </a:extLst>
          </p:cNvPr>
          <p:cNvSpPr/>
          <p:nvPr/>
        </p:nvSpPr>
        <p:spPr>
          <a:xfrm>
            <a:off x="1661565" y="5767476"/>
            <a:ext cx="2053215" cy="58839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Conseils </a:t>
            </a:r>
            <a:r>
              <a:rPr lang="fr-FR" sz="1200" dirty="0" err="1">
                <a:solidFill>
                  <a:schemeClr val="tx1"/>
                </a:solidFill>
              </a:rPr>
              <a:t>hygieno</a:t>
            </a:r>
            <a:r>
              <a:rPr lang="fr-FR" sz="1200" dirty="0">
                <a:solidFill>
                  <a:schemeClr val="tx1"/>
                </a:solidFill>
              </a:rPr>
              <a:t> diététiques et dépistage annuel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FA36FF99-A2DB-4DD8-A47D-279E6C22C810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6407567" y="3546783"/>
            <a:ext cx="0" cy="510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ECE45C2B-EEFB-4AA2-BFD8-66BD2891561C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4358414" y="3579988"/>
            <a:ext cx="13748" cy="477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D046AECC-DF2C-4681-8074-B16249CAF965}"/>
              </a:ext>
            </a:extLst>
          </p:cNvPr>
          <p:cNvCxnSpPr>
            <a:cxnSpLocks/>
          </p:cNvCxnSpPr>
          <p:nvPr/>
        </p:nvCxnSpPr>
        <p:spPr>
          <a:xfrm flipH="1">
            <a:off x="1989700" y="4504328"/>
            <a:ext cx="5420" cy="1258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 : en angle 79">
            <a:extLst>
              <a:ext uri="{FF2B5EF4-FFF2-40B4-BE49-F238E27FC236}">
                <a16:creationId xmlns:a16="http://schemas.microsoft.com/office/drawing/2014/main" id="{6312E0CD-E1AD-4B9B-88B6-E85F90D18148}"/>
              </a:ext>
            </a:extLst>
          </p:cNvPr>
          <p:cNvCxnSpPr>
            <a:cxnSpLocks/>
          </p:cNvCxnSpPr>
          <p:nvPr/>
        </p:nvCxnSpPr>
        <p:spPr>
          <a:xfrm rot="5400000">
            <a:off x="2335755" y="5425494"/>
            <a:ext cx="401256" cy="241037"/>
          </a:xfrm>
          <a:prstGeom prst="bentConnector3">
            <a:avLst>
              <a:gd name="adj1" fmla="val -15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 : en angle 85">
            <a:extLst>
              <a:ext uri="{FF2B5EF4-FFF2-40B4-BE49-F238E27FC236}">
                <a16:creationId xmlns:a16="http://schemas.microsoft.com/office/drawing/2014/main" id="{1B8F62E7-6D4E-424A-88C7-2417DF093A57}"/>
              </a:ext>
            </a:extLst>
          </p:cNvPr>
          <p:cNvCxnSpPr>
            <a:cxnSpLocks/>
          </p:cNvCxnSpPr>
          <p:nvPr/>
        </p:nvCxnSpPr>
        <p:spPr>
          <a:xfrm>
            <a:off x="6067449" y="5256278"/>
            <a:ext cx="567886" cy="490363"/>
          </a:xfrm>
          <a:prstGeom prst="bentConnector3">
            <a:avLst>
              <a:gd name="adj1" fmla="val 9760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FED98CBD-0C3B-4D93-999C-FA03838129E4}"/>
              </a:ext>
            </a:extLst>
          </p:cNvPr>
          <p:cNvCxnSpPr>
            <a:cxnSpLocks/>
          </p:cNvCxnSpPr>
          <p:nvPr/>
        </p:nvCxnSpPr>
        <p:spPr>
          <a:xfrm>
            <a:off x="6788036" y="4351960"/>
            <a:ext cx="34938" cy="1411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8DB2DBB9-274B-4DFF-BF6B-ACFE86122140}"/>
              </a:ext>
            </a:extLst>
          </p:cNvPr>
          <p:cNvSpPr/>
          <p:nvPr/>
        </p:nvSpPr>
        <p:spPr>
          <a:xfrm>
            <a:off x="6437382" y="6405360"/>
            <a:ext cx="1386702" cy="405219"/>
          </a:xfrm>
          <a:prstGeom prst="rect">
            <a:avLst/>
          </a:prstGeom>
          <a:solidFill>
            <a:srgbClr val="92D050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Strate 1 ou +</a:t>
            </a: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8D6D79BD-C361-48D3-ACFA-12C849A2B723}"/>
              </a:ext>
            </a:extLst>
          </p:cNvPr>
          <p:cNvCxnSpPr>
            <a:cxnSpLocks/>
            <a:stCxn id="29" idx="2"/>
            <a:endCxn id="39" idx="0"/>
          </p:cNvCxnSpPr>
          <p:nvPr/>
        </p:nvCxnSpPr>
        <p:spPr>
          <a:xfrm flipH="1">
            <a:off x="4316597" y="4453859"/>
            <a:ext cx="41817" cy="117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B56D4635-9D08-46F4-B1EF-1572AADB288D}"/>
              </a:ext>
            </a:extLst>
          </p:cNvPr>
          <p:cNvCxnSpPr>
            <a:cxnSpLocks/>
          </p:cNvCxnSpPr>
          <p:nvPr/>
        </p:nvCxnSpPr>
        <p:spPr>
          <a:xfrm>
            <a:off x="5015131" y="4830768"/>
            <a:ext cx="0" cy="22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B703162C-BEDD-47FC-B1A7-CB1E0AB9200C}"/>
              </a:ext>
            </a:extLst>
          </p:cNvPr>
          <p:cNvCxnSpPr>
            <a:cxnSpLocks/>
          </p:cNvCxnSpPr>
          <p:nvPr/>
        </p:nvCxnSpPr>
        <p:spPr>
          <a:xfrm>
            <a:off x="3604403" y="4830768"/>
            <a:ext cx="1" cy="198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2BCD82A-A4AF-47C5-B332-4194FB82955F}"/>
              </a:ext>
            </a:extLst>
          </p:cNvPr>
          <p:cNvSpPr/>
          <p:nvPr/>
        </p:nvSpPr>
        <p:spPr>
          <a:xfrm>
            <a:off x="1676714" y="6413013"/>
            <a:ext cx="2043485" cy="3975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Strate 0</a:t>
            </a: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8DC37151-0A23-4E16-82E7-68470E322B9B}"/>
              </a:ext>
            </a:extLst>
          </p:cNvPr>
          <p:cNvCxnSpPr>
            <a:cxnSpLocks/>
          </p:cNvCxnSpPr>
          <p:nvPr/>
        </p:nvCxnSpPr>
        <p:spPr>
          <a:xfrm flipH="1">
            <a:off x="958923" y="3031263"/>
            <a:ext cx="8308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A9046C6C-BA1F-415A-9CF0-772064BB4214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931196" y="1971492"/>
            <a:ext cx="4205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99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206</Words>
  <Application>Microsoft Office PowerPoint</Application>
  <PresentationFormat>Grand écran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Baveux, Fabienne</dc:creator>
  <cp:lastModifiedBy>Baveux, Fabienne</cp:lastModifiedBy>
  <cp:revision>25</cp:revision>
  <dcterms:created xsi:type="dcterms:W3CDTF">2024-06-19T09:05:47Z</dcterms:created>
  <dcterms:modified xsi:type="dcterms:W3CDTF">2024-11-06T13:15:45Z</dcterms:modified>
</cp:coreProperties>
</file>