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91" r:id="rId2"/>
  </p:sldMasterIdLst>
  <p:sldIdLst>
    <p:sldId id="285" r:id="rId3"/>
    <p:sldId id="262" r:id="rId4"/>
    <p:sldId id="281" r:id="rId5"/>
    <p:sldId id="264" r:id="rId6"/>
    <p:sldId id="265" r:id="rId7"/>
    <p:sldId id="267" r:id="rId8"/>
    <p:sldId id="268" r:id="rId9"/>
    <p:sldId id="269" r:id="rId10"/>
    <p:sldId id="270" r:id="rId11"/>
    <p:sldId id="282" r:id="rId12"/>
    <p:sldId id="272" r:id="rId13"/>
    <p:sldId id="273" r:id="rId14"/>
    <p:sldId id="274" r:id="rId15"/>
    <p:sldId id="284" r:id="rId16"/>
    <p:sldId id="283" r:id="rId17"/>
    <p:sldId id="275" r:id="rId18"/>
    <p:sldId id="278" r:id="rId19"/>
    <p:sldId id="276" r:id="rId20"/>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olwenn Pecot" initials="NP" lastIdx="4" clrIdx="0">
    <p:extLst>
      <p:ext uri="{19B8F6BF-5375-455C-9EA6-DF929625EA0E}">
        <p15:presenceInfo xmlns:p15="http://schemas.microsoft.com/office/powerpoint/2012/main" userId="bee7f24cb5f6a20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EAFF"/>
    <a:srgbClr val="9BD4FF"/>
    <a:srgbClr val="E6ECFE"/>
    <a:srgbClr val="F1E2D3"/>
    <a:srgbClr val="00578D"/>
    <a:srgbClr val="FEE6E6"/>
    <a:srgbClr val="DBB691"/>
    <a:srgbClr val="EBD7C3"/>
    <a:srgbClr val="FAA8B2"/>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13" autoAdjust="0"/>
    <p:restoredTop sz="94660"/>
  </p:normalViewPr>
  <p:slideViewPr>
    <p:cSldViewPr snapToGrid="0">
      <p:cViewPr varScale="1">
        <p:scale>
          <a:sx n="72" d="100"/>
          <a:sy n="72" d="100"/>
        </p:scale>
        <p:origin x="128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ccuei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1DA18F-EA00-43E2-871F-B001152D9874}"/>
              </a:ext>
            </a:extLst>
          </p:cNvPr>
          <p:cNvSpPr>
            <a:spLocks noGrp="1"/>
          </p:cNvSpPr>
          <p:nvPr>
            <p:ph type="title" hasCustomPrompt="1"/>
          </p:nvPr>
        </p:nvSpPr>
        <p:spPr>
          <a:xfrm>
            <a:off x="854869" y="2061759"/>
            <a:ext cx="7886700" cy="1009246"/>
          </a:xfrm>
          <a:prstGeom prst="rect">
            <a:avLst/>
          </a:prstGeom>
        </p:spPr>
        <p:txBody>
          <a:bodyPr/>
          <a:lstStyle>
            <a:lvl1pPr>
              <a:defRPr/>
            </a:lvl1pPr>
          </a:lstStyle>
          <a:p>
            <a:r>
              <a:rPr lang="fr-FR" dirty="0"/>
              <a:t>Titre sur deux lignes: </a:t>
            </a:r>
            <a:br>
              <a:rPr lang="fr-FR" dirty="0"/>
            </a:br>
            <a:r>
              <a:rPr lang="fr-FR" dirty="0" err="1"/>
              <a:t>arial</a:t>
            </a:r>
            <a:r>
              <a:rPr lang="fr-FR" dirty="0"/>
              <a:t> </a:t>
            </a:r>
            <a:r>
              <a:rPr lang="fr-FR" dirty="0" err="1"/>
              <a:t>bold</a:t>
            </a:r>
            <a:r>
              <a:rPr lang="fr-FR" dirty="0"/>
              <a:t> 44</a:t>
            </a:r>
          </a:p>
        </p:txBody>
      </p:sp>
      <p:sp>
        <p:nvSpPr>
          <p:cNvPr id="4" name="Espace réservé du texte 3">
            <a:extLst>
              <a:ext uri="{FF2B5EF4-FFF2-40B4-BE49-F238E27FC236}">
                <a16:creationId xmlns:a16="http://schemas.microsoft.com/office/drawing/2014/main" id="{065D0FC2-3F5D-45E7-80C5-CB72B52659BD}"/>
              </a:ext>
            </a:extLst>
          </p:cNvPr>
          <p:cNvSpPr>
            <a:spLocks noGrp="1"/>
          </p:cNvSpPr>
          <p:nvPr>
            <p:ph type="body" sz="quarter" idx="10" hasCustomPrompt="1"/>
          </p:nvPr>
        </p:nvSpPr>
        <p:spPr>
          <a:xfrm>
            <a:off x="854869" y="3105333"/>
            <a:ext cx="7886700" cy="323668"/>
          </a:xfrm>
          <a:prstGeom prst="rect">
            <a:avLst/>
          </a:prstGeom>
        </p:spPr>
        <p:txBody>
          <a:bodyPr/>
          <a:lstStyle>
            <a:lvl1pPr marL="0" indent="0">
              <a:buNone/>
              <a:defRPr/>
            </a:lvl1pPr>
          </a:lstStyle>
          <a:p>
            <a:pPr lvl="0"/>
            <a:r>
              <a:rPr lang="fr-FR" dirty="0"/>
              <a:t>Sous-titre sur une ligne : </a:t>
            </a:r>
            <a:r>
              <a:rPr lang="fr-FR" dirty="0" err="1"/>
              <a:t>arial</a:t>
            </a:r>
            <a:r>
              <a:rPr lang="fr-FR" dirty="0"/>
              <a:t> 24</a:t>
            </a:r>
          </a:p>
        </p:txBody>
      </p:sp>
      <p:sp>
        <p:nvSpPr>
          <p:cNvPr id="5" name="Espace réservé du texte 3">
            <a:extLst>
              <a:ext uri="{FF2B5EF4-FFF2-40B4-BE49-F238E27FC236}">
                <a16:creationId xmlns:a16="http://schemas.microsoft.com/office/drawing/2014/main" id="{A084F0D8-43B5-470F-BFD0-6A233BEE3275}"/>
              </a:ext>
            </a:extLst>
          </p:cNvPr>
          <p:cNvSpPr>
            <a:spLocks noGrp="1"/>
          </p:cNvSpPr>
          <p:nvPr>
            <p:ph type="body" sz="quarter" idx="11" hasCustomPrompt="1"/>
          </p:nvPr>
        </p:nvSpPr>
        <p:spPr>
          <a:xfrm>
            <a:off x="854869" y="3501924"/>
            <a:ext cx="7886700" cy="457289"/>
          </a:xfrm>
          <a:prstGeom prst="rect">
            <a:avLst/>
          </a:prstGeom>
        </p:spPr>
        <p:txBody>
          <a:bodyPr/>
          <a:lstStyle>
            <a:lvl1pPr marL="0" indent="0">
              <a:buNone/>
              <a:defRPr sz="1050">
                <a:latin typeface="Arial" panose="020B0604020202020204" pitchFamily="34" charset="0"/>
                <a:cs typeface="Arial" panose="020B0604020202020204" pitchFamily="34" charset="0"/>
              </a:defRPr>
            </a:lvl1pPr>
          </a:lstStyle>
          <a:p>
            <a:pPr lvl="0"/>
            <a:r>
              <a:rPr lang="fr-FR" dirty="0"/>
              <a:t>10 janvier 2019 : </a:t>
            </a:r>
            <a:r>
              <a:rPr lang="fr-FR" dirty="0" err="1"/>
              <a:t>arial</a:t>
            </a:r>
            <a:r>
              <a:rPr lang="fr-FR" dirty="0"/>
              <a:t> 14</a:t>
            </a:r>
          </a:p>
        </p:txBody>
      </p:sp>
    </p:spTree>
    <p:extLst>
      <p:ext uri="{BB962C8B-B14F-4D97-AF65-F5344CB8AC3E}">
        <p14:creationId xmlns:p14="http://schemas.microsoft.com/office/powerpoint/2010/main" val="794217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ond 3">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86D1A9-8377-42F8-B39F-907292239E9F}"/>
              </a:ext>
            </a:extLst>
          </p:cNvPr>
          <p:cNvSpPr>
            <a:spLocks noGrp="1"/>
          </p:cNvSpPr>
          <p:nvPr>
            <p:ph type="title" hasCustomPrompt="1"/>
          </p:nvPr>
        </p:nvSpPr>
        <p:spPr>
          <a:xfrm>
            <a:off x="854869" y="2061759"/>
            <a:ext cx="7886700" cy="1009246"/>
          </a:xfrm>
          <a:prstGeom prst="rect">
            <a:avLst/>
          </a:prstGeom>
        </p:spPr>
        <p:txBody>
          <a:bodyPr/>
          <a:lstStyle>
            <a:lvl1pPr>
              <a:defRPr/>
            </a:lvl1pPr>
          </a:lstStyle>
          <a:p>
            <a:r>
              <a:rPr lang="fr-FR" dirty="0"/>
              <a:t>Titre sur deux lignes: </a:t>
            </a:r>
            <a:br>
              <a:rPr lang="fr-FR" dirty="0"/>
            </a:br>
            <a:r>
              <a:rPr lang="fr-FR" dirty="0" err="1"/>
              <a:t>arial</a:t>
            </a:r>
            <a:r>
              <a:rPr lang="fr-FR" dirty="0"/>
              <a:t> </a:t>
            </a:r>
            <a:r>
              <a:rPr lang="fr-FR" dirty="0" err="1"/>
              <a:t>bold</a:t>
            </a:r>
            <a:r>
              <a:rPr lang="fr-FR" dirty="0"/>
              <a:t> 44</a:t>
            </a:r>
          </a:p>
        </p:txBody>
      </p:sp>
      <p:sp>
        <p:nvSpPr>
          <p:cNvPr id="3" name="Espace réservé du texte 3">
            <a:extLst>
              <a:ext uri="{FF2B5EF4-FFF2-40B4-BE49-F238E27FC236}">
                <a16:creationId xmlns:a16="http://schemas.microsoft.com/office/drawing/2014/main" id="{F0604DC5-0670-413E-929E-9A0218B2D531}"/>
              </a:ext>
            </a:extLst>
          </p:cNvPr>
          <p:cNvSpPr>
            <a:spLocks noGrp="1"/>
          </p:cNvSpPr>
          <p:nvPr>
            <p:ph type="body" sz="quarter" idx="10" hasCustomPrompt="1"/>
          </p:nvPr>
        </p:nvSpPr>
        <p:spPr>
          <a:xfrm>
            <a:off x="854869" y="3105333"/>
            <a:ext cx="7886700" cy="323668"/>
          </a:xfrm>
          <a:prstGeom prst="rect">
            <a:avLst/>
          </a:prstGeom>
        </p:spPr>
        <p:txBody>
          <a:bodyPr/>
          <a:lstStyle>
            <a:lvl1pPr marL="0" indent="0">
              <a:buNone/>
              <a:defRPr/>
            </a:lvl1pPr>
          </a:lstStyle>
          <a:p>
            <a:pPr lvl="0"/>
            <a:r>
              <a:rPr lang="fr-FR" dirty="0"/>
              <a:t>Sous-titre sur une ligne : </a:t>
            </a:r>
            <a:r>
              <a:rPr lang="fr-FR" dirty="0" err="1"/>
              <a:t>arial</a:t>
            </a:r>
            <a:r>
              <a:rPr lang="fr-FR" dirty="0"/>
              <a:t> 24</a:t>
            </a:r>
          </a:p>
        </p:txBody>
      </p:sp>
      <p:sp>
        <p:nvSpPr>
          <p:cNvPr id="4" name="Espace réservé du texte 3">
            <a:extLst>
              <a:ext uri="{FF2B5EF4-FFF2-40B4-BE49-F238E27FC236}">
                <a16:creationId xmlns:a16="http://schemas.microsoft.com/office/drawing/2014/main" id="{8FB655C4-B35A-4E7D-8612-3FC785BA744A}"/>
              </a:ext>
            </a:extLst>
          </p:cNvPr>
          <p:cNvSpPr>
            <a:spLocks noGrp="1"/>
          </p:cNvSpPr>
          <p:nvPr>
            <p:ph type="body" sz="quarter" idx="11" hasCustomPrompt="1"/>
          </p:nvPr>
        </p:nvSpPr>
        <p:spPr>
          <a:xfrm>
            <a:off x="854869" y="3501924"/>
            <a:ext cx="7886700" cy="457289"/>
          </a:xfrm>
          <a:prstGeom prst="rect">
            <a:avLst/>
          </a:prstGeom>
        </p:spPr>
        <p:txBody>
          <a:bodyPr/>
          <a:lstStyle>
            <a:lvl1pPr marL="0" indent="0">
              <a:buNone/>
              <a:defRPr sz="1050">
                <a:latin typeface="Arial" panose="020B0604020202020204" pitchFamily="34" charset="0"/>
                <a:cs typeface="Arial" panose="020B0604020202020204" pitchFamily="34" charset="0"/>
              </a:defRPr>
            </a:lvl1pPr>
          </a:lstStyle>
          <a:p>
            <a:pPr lvl="0"/>
            <a:r>
              <a:rPr lang="fr-FR" dirty="0"/>
              <a:t>10 janvier 2019 : </a:t>
            </a:r>
            <a:r>
              <a:rPr lang="fr-FR" dirty="0" err="1"/>
              <a:t>arial</a:t>
            </a:r>
            <a:r>
              <a:rPr lang="fr-FR" dirty="0"/>
              <a:t> 14</a:t>
            </a:r>
          </a:p>
        </p:txBody>
      </p:sp>
    </p:spTree>
    <p:extLst>
      <p:ext uri="{BB962C8B-B14F-4D97-AF65-F5344CB8AC3E}">
        <p14:creationId xmlns:p14="http://schemas.microsoft.com/office/powerpoint/2010/main" val="2402570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Menu latér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2456AA-E4A2-4E94-A43F-B4267890B9B3}"/>
              </a:ext>
            </a:extLst>
          </p:cNvPr>
          <p:cNvSpPr>
            <a:spLocks noGrp="1"/>
          </p:cNvSpPr>
          <p:nvPr>
            <p:ph type="title" hasCustomPrompt="1"/>
          </p:nvPr>
        </p:nvSpPr>
        <p:spPr>
          <a:xfrm>
            <a:off x="1921422" y="964215"/>
            <a:ext cx="3951233" cy="591316"/>
          </a:xfrm>
          <a:prstGeom prst="rect">
            <a:avLst/>
          </a:prstGeom>
        </p:spPr>
        <p:txBody>
          <a:bodyPr/>
          <a:lstStyle>
            <a:lvl1pPr>
              <a:defRPr sz="2850" b="1">
                <a:solidFill>
                  <a:schemeClr val="tx1"/>
                </a:solidFill>
                <a:latin typeface="Arial" panose="020B0604020202020204" pitchFamily="34" charset="0"/>
                <a:cs typeface="Arial" panose="020B0604020202020204" pitchFamily="34" charset="0"/>
              </a:defRPr>
            </a:lvl1pPr>
          </a:lstStyle>
          <a:p>
            <a:r>
              <a:rPr lang="fr-FR" dirty="0"/>
              <a:t>Titre </a:t>
            </a:r>
            <a:r>
              <a:rPr lang="fr-FR" dirty="0" err="1"/>
              <a:t>arial</a:t>
            </a:r>
            <a:r>
              <a:rPr lang="fr-FR" dirty="0"/>
              <a:t> </a:t>
            </a:r>
            <a:r>
              <a:rPr lang="fr-FR" dirty="0" err="1"/>
              <a:t>bold</a:t>
            </a:r>
            <a:r>
              <a:rPr lang="fr-FR" dirty="0"/>
              <a:t> 38</a:t>
            </a:r>
          </a:p>
        </p:txBody>
      </p:sp>
      <p:sp>
        <p:nvSpPr>
          <p:cNvPr id="4" name="Espace réservé du texte 3">
            <a:extLst>
              <a:ext uri="{FF2B5EF4-FFF2-40B4-BE49-F238E27FC236}">
                <a16:creationId xmlns:a16="http://schemas.microsoft.com/office/drawing/2014/main" id="{C819B3AF-C450-4D34-B265-6F4583F4EC29}"/>
              </a:ext>
            </a:extLst>
          </p:cNvPr>
          <p:cNvSpPr>
            <a:spLocks noGrp="1"/>
          </p:cNvSpPr>
          <p:nvPr>
            <p:ph type="body" sz="quarter" idx="10" hasCustomPrompt="1"/>
          </p:nvPr>
        </p:nvSpPr>
        <p:spPr>
          <a:xfrm>
            <a:off x="1921669" y="1724026"/>
            <a:ext cx="4124325" cy="1114425"/>
          </a:xfrm>
          <a:prstGeom prst="rect">
            <a:avLst/>
          </a:prstGeom>
        </p:spPr>
        <p:txBody>
          <a:bodyPr/>
          <a:lstStyle>
            <a:lvl1pPr>
              <a:defRPr sz="1600" b="1">
                <a:solidFill>
                  <a:srgbClr val="CF0C3B"/>
                </a:solidFill>
                <a:latin typeface="Arial" panose="020B0604020202020204" pitchFamily="34" charset="0"/>
                <a:cs typeface="Arial" panose="020B0604020202020204" pitchFamily="34" charset="0"/>
              </a:defRPr>
            </a:lvl1pPr>
            <a:lvl2pPr marL="339329" indent="-171450">
              <a:defRPr sz="1400">
                <a:latin typeface="Arial" panose="020B0604020202020204" pitchFamily="34" charset="0"/>
                <a:cs typeface="Arial" panose="020B0604020202020204" pitchFamily="34" charset="0"/>
              </a:defRPr>
            </a:lvl2pPr>
            <a:lvl3pPr marL="339329" indent="-171450">
              <a:defRPr sz="1200">
                <a:latin typeface="Arial" panose="020B0604020202020204" pitchFamily="34" charset="0"/>
                <a:cs typeface="Arial" panose="020B0604020202020204" pitchFamily="34" charset="0"/>
              </a:defRPr>
            </a:lvl3pPr>
            <a:lvl4pPr marL="715963" indent="-171450">
              <a:tabLst>
                <a:tab pos="801688" algn="l"/>
              </a:tabLst>
              <a:defRPr sz="1200">
                <a:latin typeface="Arial" panose="020B0604020202020204" pitchFamily="34" charset="0"/>
                <a:cs typeface="Arial" panose="020B0604020202020204" pitchFamily="34" charset="0"/>
              </a:defRPr>
            </a:lvl4pPr>
          </a:lstStyle>
          <a:p>
            <a:pPr lvl="0"/>
            <a:r>
              <a:rPr lang="fr-FR" dirty="0"/>
              <a:t>Niveau 1 intertitre </a:t>
            </a:r>
            <a:r>
              <a:rPr lang="fr-FR" dirty="0" err="1"/>
              <a:t>arial</a:t>
            </a:r>
            <a:r>
              <a:rPr lang="fr-FR" dirty="0"/>
              <a:t> </a:t>
            </a:r>
            <a:r>
              <a:rPr lang="fr-FR" dirty="0" err="1"/>
              <a:t>bold</a:t>
            </a:r>
            <a:r>
              <a:rPr lang="fr-FR" dirty="0"/>
              <a:t> 16</a:t>
            </a:r>
          </a:p>
          <a:p>
            <a:pPr lvl="1"/>
            <a:r>
              <a:rPr lang="fr-FR" dirty="0"/>
              <a:t>Niveau 2 texte courant – </a:t>
            </a:r>
            <a:r>
              <a:rPr lang="fr-FR" dirty="0" err="1"/>
              <a:t>arial</a:t>
            </a:r>
            <a:r>
              <a:rPr lang="fr-FR" dirty="0"/>
              <a:t> 14</a:t>
            </a:r>
          </a:p>
          <a:p>
            <a:pPr lvl="3"/>
            <a:r>
              <a:rPr lang="fr-FR" dirty="0"/>
              <a:t>Niveau 3 texte courant – </a:t>
            </a:r>
            <a:r>
              <a:rPr lang="fr-FR" dirty="0" err="1"/>
              <a:t>arial</a:t>
            </a:r>
            <a:r>
              <a:rPr lang="fr-FR" dirty="0"/>
              <a:t> 12</a:t>
            </a:r>
          </a:p>
        </p:txBody>
      </p:sp>
      <p:sp>
        <p:nvSpPr>
          <p:cNvPr id="10" name="Espace réservé du contenu 9">
            <a:extLst>
              <a:ext uri="{FF2B5EF4-FFF2-40B4-BE49-F238E27FC236}">
                <a16:creationId xmlns:a16="http://schemas.microsoft.com/office/drawing/2014/main" id="{0655475B-5664-4134-B5C8-932B17E27633}"/>
              </a:ext>
            </a:extLst>
          </p:cNvPr>
          <p:cNvSpPr>
            <a:spLocks noGrp="1"/>
          </p:cNvSpPr>
          <p:nvPr>
            <p:ph sz="quarter" idx="11" hasCustomPrompt="1"/>
          </p:nvPr>
        </p:nvSpPr>
        <p:spPr>
          <a:xfrm>
            <a:off x="235744" y="1133476"/>
            <a:ext cx="1325637" cy="4831390"/>
          </a:xfrm>
          <a:prstGeom prst="rect">
            <a:avLst/>
          </a:prstGeom>
        </p:spPr>
        <p:txBody>
          <a:bodyPr/>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750" b="1">
                <a:latin typeface="Arial" panose="020B0604020202020204" pitchFamily="34" charset="0"/>
                <a:cs typeface="Arial" panose="020B0604020202020204" pitchFamily="34" charset="0"/>
              </a:defRPr>
            </a:lvl1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Titre partie 1 sur 4 lignes maximum sur 4 lignes maximum 4 lignes maximum</a:t>
            </a: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Titre partie 2 sur 4 lignes maximum sur 4 lignes maximum 4 lignes maximum</a:t>
            </a: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Titre partie 3 sur 4 lignes maximum sur 4 lignes maximum 4 lignes maximum</a:t>
            </a: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Titre partie 4 sur 4 lignes maximum sur 4 lignes maximum 4 lignes maximum</a:t>
            </a: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Titre partie 5 sur 4 lignes maximum sur 4 lignes maximum 4 lignes maximum</a:t>
            </a: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Titre partie 6 sur 4 lignes maximum sur 4 lignes maximum 4 lignes maximum</a:t>
            </a: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Titre partie 7 sur 4 lignes maximum sur 4 lignes maximum 4 lignes maximum</a:t>
            </a: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lang="fr-FR" dirty="0"/>
          </a:p>
          <a:p>
            <a:pPr lvl="0"/>
            <a:endParaRPr lang="fr-FR" dirty="0"/>
          </a:p>
        </p:txBody>
      </p:sp>
      <p:sp>
        <p:nvSpPr>
          <p:cNvPr id="15" name="Espace réservé de la date 14">
            <a:extLst>
              <a:ext uri="{FF2B5EF4-FFF2-40B4-BE49-F238E27FC236}">
                <a16:creationId xmlns:a16="http://schemas.microsoft.com/office/drawing/2014/main" id="{8FC7DC83-B7CF-47CC-A377-D5B5915C505C}"/>
              </a:ext>
            </a:extLst>
          </p:cNvPr>
          <p:cNvSpPr>
            <a:spLocks noGrp="1"/>
          </p:cNvSpPr>
          <p:nvPr>
            <p:ph type="dt" sz="half" idx="12"/>
          </p:nvPr>
        </p:nvSpPr>
        <p:spPr/>
        <p:txBody>
          <a:bodyPr/>
          <a:lstStyle/>
          <a:p>
            <a:fld id="{9D0C93A7-F59E-4F9E-A3FE-851A92134EB8}" type="datetimeFigureOut">
              <a:rPr lang="fr-FR" smtClean="0"/>
              <a:pPr/>
              <a:t>30/05/2022</a:t>
            </a:fld>
            <a:endParaRPr lang="fr-FR" dirty="0"/>
          </a:p>
        </p:txBody>
      </p:sp>
      <p:sp>
        <p:nvSpPr>
          <p:cNvPr id="16" name="Espace réservé du pied de page 15">
            <a:extLst>
              <a:ext uri="{FF2B5EF4-FFF2-40B4-BE49-F238E27FC236}">
                <a16:creationId xmlns:a16="http://schemas.microsoft.com/office/drawing/2014/main" id="{306D2C43-5465-4392-9943-0821D7AD82F0}"/>
              </a:ext>
            </a:extLst>
          </p:cNvPr>
          <p:cNvSpPr>
            <a:spLocks noGrp="1"/>
          </p:cNvSpPr>
          <p:nvPr>
            <p:ph type="ftr" sz="quarter" idx="13"/>
          </p:nvPr>
        </p:nvSpPr>
        <p:spPr/>
        <p:txBody>
          <a:bodyPr/>
          <a:lstStyle/>
          <a:p>
            <a:r>
              <a:rPr lang="fr-FR" dirty="0"/>
              <a:t>Titre du document</a:t>
            </a:r>
          </a:p>
        </p:txBody>
      </p:sp>
      <p:sp>
        <p:nvSpPr>
          <p:cNvPr id="17" name="Espace réservé du numéro de diapositive 16">
            <a:extLst>
              <a:ext uri="{FF2B5EF4-FFF2-40B4-BE49-F238E27FC236}">
                <a16:creationId xmlns:a16="http://schemas.microsoft.com/office/drawing/2014/main" id="{D4B2654C-D057-4FF7-A0CC-D483D3A9AE24}"/>
              </a:ext>
            </a:extLst>
          </p:cNvPr>
          <p:cNvSpPr>
            <a:spLocks noGrp="1"/>
          </p:cNvSpPr>
          <p:nvPr>
            <p:ph type="sldNum" sz="quarter" idx="14"/>
          </p:nvPr>
        </p:nvSpPr>
        <p:spPr/>
        <p:txBody>
          <a:bodyPr/>
          <a:lstStyle/>
          <a:p>
            <a:fld id="{47B1D971-4EE7-41AF-A79A-00965B6B1F70}" type="slidenum">
              <a:rPr lang="fr-FR" smtClean="0"/>
              <a:pPr/>
              <a:t>‹N°›</a:t>
            </a:fld>
            <a:endParaRPr lang="fr-FR" dirty="0"/>
          </a:p>
        </p:txBody>
      </p:sp>
    </p:spTree>
    <p:extLst>
      <p:ext uri="{BB962C8B-B14F-4D97-AF65-F5344CB8AC3E}">
        <p14:creationId xmlns:p14="http://schemas.microsoft.com/office/powerpoint/2010/main" val="3712510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nd 1 ">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D70055-5550-408D-BBE6-4C7798D7568D}"/>
              </a:ext>
            </a:extLst>
          </p:cNvPr>
          <p:cNvSpPr>
            <a:spLocks noGrp="1"/>
          </p:cNvSpPr>
          <p:nvPr>
            <p:ph type="title" hasCustomPrompt="1"/>
          </p:nvPr>
        </p:nvSpPr>
        <p:spPr>
          <a:xfrm>
            <a:off x="854869" y="2061759"/>
            <a:ext cx="7886700" cy="1009246"/>
          </a:xfrm>
          <a:prstGeom prst="rect">
            <a:avLst/>
          </a:prstGeom>
        </p:spPr>
        <p:txBody>
          <a:bodyPr/>
          <a:lstStyle>
            <a:lvl1pPr>
              <a:defRPr/>
            </a:lvl1pPr>
          </a:lstStyle>
          <a:p>
            <a:r>
              <a:rPr lang="fr-FR" dirty="0"/>
              <a:t>Titre sur deux lignes: </a:t>
            </a:r>
            <a:br>
              <a:rPr lang="fr-FR" dirty="0"/>
            </a:br>
            <a:r>
              <a:rPr lang="fr-FR" dirty="0" err="1"/>
              <a:t>arial</a:t>
            </a:r>
            <a:r>
              <a:rPr lang="fr-FR" dirty="0"/>
              <a:t> </a:t>
            </a:r>
            <a:r>
              <a:rPr lang="fr-FR" dirty="0" err="1"/>
              <a:t>bold</a:t>
            </a:r>
            <a:r>
              <a:rPr lang="fr-FR" dirty="0"/>
              <a:t> 44</a:t>
            </a:r>
          </a:p>
        </p:txBody>
      </p:sp>
      <p:sp>
        <p:nvSpPr>
          <p:cNvPr id="3" name="Espace réservé du texte 3">
            <a:extLst>
              <a:ext uri="{FF2B5EF4-FFF2-40B4-BE49-F238E27FC236}">
                <a16:creationId xmlns:a16="http://schemas.microsoft.com/office/drawing/2014/main" id="{71F11AFF-F4F5-41BD-94C4-B22F4D730D0A}"/>
              </a:ext>
            </a:extLst>
          </p:cNvPr>
          <p:cNvSpPr>
            <a:spLocks noGrp="1"/>
          </p:cNvSpPr>
          <p:nvPr>
            <p:ph type="body" sz="quarter" idx="10" hasCustomPrompt="1"/>
          </p:nvPr>
        </p:nvSpPr>
        <p:spPr>
          <a:xfrm>
            <a:off x="854869" y="3105333"/>
            <a:ext cx="7886700" cy="323668"/>
          </a:xfrm>
          <a:prstGeom prst="rect">
            <a:avLst/>
          </a:prstGeom>
        </p:spPr>
        <p:txBody>
          <a:bodyPr/>
          <a:lstStyle>
            <a:lvl1pPr marL="0" indent="0">
              <a:buNone/>
              <a:defRPr/>
            </a:lvl1pPr>
          </a:lstStyle>
          <a:p>
            <a:pPr lvl="0"/>
            <a:r>
              <a:rPr lang="fr-FR" dirty="0"/>
              <a:t>Sous-titre sur une ligne : </a:t>
            </a:r>
            <a:r>
              <a:rPr lang="fr-FR" dirty="0" err="1"/>
              <a:t>arial</a:t>
            </a:r>
            <a:r>
              <a:rPr lang="fr-FR" dirty="0"/>
              <a:t> 24</a:t>
            </a:r>
          </a:p>
        </p:txBody>
      </p:sp>
      <p:sp>
        <p:nvSpPr>
          <p:cNvPr id="4" name="Espace réservé du texte 3">
            <a:extLst>
              <a:ext uri="{FF2B5EF4-FFF2-40B4-BE49-F238E27FC236}">
                <a16:creationId xmlns:a16="http://schemas.microsoft.com/office/drawing/2014/main" id="{617D7A5D-AEA7-4045-8A36-C51CD1AF4C0C}"/>
              </a:ext>
            </a:extLst>
          </p:cNvPr>
          <p:cNvSpPr>
            <a:spLocks noGrp="1"/>
          </p:cNvSpPr>
          <p:nvPr>
            <p:ph type="body" sz="quarter" idx="11" hasCustomPrompt="1"/>
          </p:nvPr>
        </p:nvSpPr>
        <p:spPr>
          <a:xfrm>
            <a:off x="854869" y="3501924"/>
            <a:ext cx="7886700" cy="457289"/>
          </a:xfrm>
          <a:prstGeom prst="rect">
            <a:avLst/>
          </a:prstGeom>
        </p:spPr>
        <p:txBody>
          <a:bodyPr/>
          <a:lstStyle>
            <a:lvl1pPr marL="0" indent="0">
              <a:buNone/>
              <a:defRPr sz="1050">
                <a:latin typeface="Arial" panose="020B0604020202020204" pitchFamily="34" charset="0"/>
                <a:cs typeface="Arial" panose="020B0604020202020204" pitchFamily="34" charset="0"/>
              </a:defRPr>
            </a:lvl1pPr>
          </a:lstStyle>
          <a:p>
            <a:pPr lvl="0"/>
            <a:r>
              <a:rPr lang="fr-FR" dirty="0"/>
              <a:t>10 janvier 2019 : </a:t>
            </a:r>
            <a:r>
              <a:rPr lang="fr-FR" dirty="0" err="1"/>
              <a:t>arial</a:t>
            </a:r>
            <a:r>
              <a:rPr lang="fr-FR" dirty="0"/>
              <a:t> 14</a:t>
            </a:r>
          </a:p>
        </p:txBody>
      </p:sp>
    </p:spTree>
    <p:extLst>
      <p:ext uri="{BB962C8B-B14F-4D97-AF65-F5344CB8AC3E}">
        <p14:creationId xmlns:p14="http://schemas.microsoft.com/office/powerpoint/2010/main" val="1858737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ond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C6FFB1-643A-4858-8C2B-373DBD1D1A51}"/>
              </a:ext>
            </a:extLst>
          </p:cNvPr>
          <p:cNvSpPr>
            <a:spLocks noGrp="1"/>
          </p:cNvSpPr>
          <p:nvPr>
            <p:ph type="title" hasCustomPrompt="1"/>
          </p:nvPr>
        </p:nvSpPr>
        <p:spPr>
          <a:xfrm>
            <a:off x="854869" y="2061759"/>
            <a:ext cx="7886700" cy="1009246"/>
          </a:xfrm>
          <a:prstGeom prst="rect">
            <a:avLst/>
          </a:prstGeom>
        </p:spPr>
        <p:txBody>
          <a:bodyPr/>
          <a:lstStyle>
            <a:lvl1pPr>
              <a:defRPr/>
            </a:lvl1pPr>
          </a:lstStyle>
          <a:p>
            <a:r>
              <a:rPr lang="fr-FR" dirty="0"/>
              <a:t>Titre sur deux lignes: </a:t>
            </a:r>
            <a:br>
              <a:rPr lang="fr-FR" dirty="0"/>
            </a:br>
            <a:r>
              <a:rPr lang="fr-FR" dirty="0" err="1"/>
              <a:t>arial</a:t>
            </a:r>
            <a:r>
              <a:rPr lang="fr-FR" dirty="0"/>
              <a:t> </a:t>
            </a:r>
            <a:r>
              <a:rPr lang="fr-FR" dirty="0" err="1"/>
              <a:t>bold</a:t>
            </a:r>
            <a:r>
              <a:rPr lang="fr-FR" dirty="0"/>
              <a:t> 44</a:t>
            </a:r>
          </a:p>
        </p:txBody>
      </p:sp>
      <p:sp>
        <p:nvSpPr>
          <p:cNvPr id="3" name="Espace réservé du texte 3">
            <a:extLst>
              <a:ext uri="{FF2B5EF4-FFF2-40B4-BE49-F238E27FC236}">
                <a16:creationId xmlns:a16="http://schemas.microsoft.com/office/drawing/2014/main" id="{AB846167-B23F-42C0-89DD-2543100DBDB1}"/>
              </a:ext>
            </a:extLst>
          </p:cNvPr>
          <p:cNvSpPr>
            <a:spLocks noGrp="1"/>
          </p:cNvSpPr>
          <p:nvPr>
            <p:ph type="body" sz="quarter" idx="10" hasCustomPrompt="1"/>
          </p:nvPr>
        </p:nvSpPr>
        <p:spPr>
          <a:xfrm>
            <a:off x="854869" y="3105333"/>
            <a:ext cx="7886700" cy="323668"/>
          </a:xfrm>
          <a:prstGeom prst="rect">
            <a:avLst/>
          </a:prstGeom>
        </p:spPr>
        <p:txBody>
          <a:bodyPr/>
          <a:lstStyle>
            <a:lvl1pPr marL="0" indent="0">
              <a:buNone/>
              <a:defRPr/>
            </a:lvl1pPr>
          </a:lstStyle>
          <a:p>
            <a:pPr lvl="0"/>
            <a:r>
              <a:rPr lang="fr-FR" dirty="0"/>
              <a:t>Sous-titre sur une ligne : </a:t>
            </a:r>
            <a:r>
              <a:rPr lang="fr-FR" dirty="0" err="1"/>
              <a:t>arial</a:t>
            </a:r>
            <a:r>
              <a:rPr lang="fr-FR" dirty="0"/>
              <a:t> 24</a:t>
            </a:r>
          </a:p>
        </p:txBody>
      </p:sp>
      <p:sp>
        <p:nvSpPr>
          <p:cNvPr id="4" name="Espace réservé du texte 3">
            <a:extLst>
              <a:ext uri="{FF2B5EF4-FFF2-40B4-BE49-F238E27FC236}">
                <a16:creationId xmlns:a16="http://schemas.microsoft.com/office/drawing/2014/main" id="{01D23472-EB70-4D10-8815-2C54DA79C958}"/>
              </a:ext>
            </a:extLst>
          </p:cNvPr>
          <p:cNvSpPr>
            <a:spLocks noGrp="1"/>
          </p:cNvSpPr>
          <p:nvPr>
            <p:ph type="body" sz="quarter" idx="11" hasCustomPrompt="1"/>
          </p:nvPr>
        </p:nvSpPr>
        <p:spPr>
          <a:xfrm>
            <a:off x="854869" y="3501924"/>
            <a:ext cx="7886700" cy="457289"/>
          </a:xfrm>
          <a:prstGeom prst="rect">
            <a:avLst/>
          </a:prstGeom>
        </p:spPr>
        <p:txBody>
          <a:bodyPr/>
          <a:lstStyle>
            <a:lvl1pPr marL="0" indent="0">
              <a:buNone/>
              <a:defRPr sz="1050">
                <a:latin typeface="Arial" panose="020B0604020202020204" pitchFamily="34" charset="0"/>
                <a:cs typeface="Arial" panose="020B0604020202020204" pitchFamily="34" charset="0"/>
              </a:defRPr>
            </a:lvl1pPr>
          </a:lstStyle>
          <a:p>
            <a:pPr lvl="0"/>
            <a:r>
              <a:rPr lang="fr-FR" dirty="0"/>
              <a:t>10 janvier 2019 : </a:t>
            </a:r>
            <a:r>
              <a:rPr lang="fr-FR" dirty="0" err="1"/>
              <a:t>arial</a:t>
            </a:r>
            <a:r>
              <a:rPr lang="fr-FR" dirty="0"/>
              <a:t> 14</a:t>
            </a:r>
          </a:p>
        </p:txBody>
      </p:sp>
    </p:spTree>
    <p:extLst>
      <p:ext uri="{BB962C8B-B14F-4D97-AF65-F5344CB8AC3E}">
        <p14:creationId xmlns:p14="http://schemas.microsoft.com/office/powerpoint/2010/main" val="3589662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ond 3">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86D1A9-8377-42F8-B39F-907292239E9F}"/>
              </a:ext>
            </a:extLst>
          </p:cNvPr>
          <p:cNvSpPr>
            <a:spLocks noGrp="1"/>
          </p:cNvSpPr>
          <p:nvPr>
            <p:ph type="title" hasCustomPrompt="1"/>
          </p:nvPr>
        </p:nvSpPr>
        <p:spPr>
          <a:xfrm>
            <a:off x="854869" y="2061759"/>
            <a:ext cx="7886700" cy="1009246"/>
          </a:xfrm>
          <a:prstGeom prst="rect">
            <a:avLst/>
          </a:prstGeom>
        </p:spPr>
        <p:txBody>
          <a:bodyPr/>
          <a:lstStyle>
            <a:lvl1pPr>
              <a:defRPr/>
            </a:lvl1pPr>
          </a:lstStyle>
          <a:p>
            <a:r>
              <a:rPr lang="fr-FR" dirty="0"/>
              <a:t>Titre sur deux lignes: </a:t>
            </a:r>
            <a:br>
              <a:rPr lang="fr-FR" dirty="0"/>
            </a:br>
            <a:r>
              <a:rPr lang="fr-FR" dirty="0" err="1"/>
              <a:t>arial</a:t>
            </a:r>
            <a:r>
              <a:rPr lang="fr-FR" dirty="0"/>
              <a:t> </a:t>
            </a:r>
            <a:r>
              <a:rPr lang="fr-FR" dirty="0" err="1"/>
              <a:t>bold</a:t>
            </a:r>
            <a:r>
              <a:rPr lang="fr-FR" dirty="0"/>
              <a:t> 44</a:t>
            </a:r>
          </a:p>
        </p:txBody>
      </p:sp>
      <p:sp>
        <p:nvSpPr>
          <p:cNvPr id="3" name="Espace réservé du texte 3">
            <a:extLst>
              <a:ext uri="{FF2B5EF4-FFF2-40B4-BE49-F238E27FC236}">
                <a16:creationId xmlns:a16="http://schemas.microsoft.com/office/drawing/2014/main" id="{F0604DC5-0670-413E-929E-9A0218B2D531}"/>
              </a:ext>
            </a:extLst>
          </p:cNvPr>
          <p:cNvSpPr>
            <a:spLocks noGrp="1"/>
          </p:cNvSpPr>
          <p:nvPr>
            <p:ph type="body" sz="quarter" idx="10" hasCustomPrompt="1"/>
          </p:nvPr>
        </p:nvSpPr>
        <p:spPr>
          <a:xfrm>
            <a:off x="854869" y="3105333"/>
            <a:ext cx="7886700" cy="323668"/>
          </a:xfrm>
          <a:prstGeom prst="rect">
            <a:avLst/>
          </a:prstGeom>
        </p:spPr>
        <p:txBody>
          <a:bodyPr/>
          <a:lstStyle>
            <a:lvl1pPr marL="0" indent="0">
              <a:buNone/>
              <a:defRPr/>
            </a:lvl1pPr>
          </a:lstStyle>
          <a:p>
            <a:pPr lvl="0"/>
            <a:r>
              <a:rPr lang="fr-FR" dirty="0"/>
              <a:t>Sous-titre sur une ligne : </a:t>
            </a:r>
            <a:r>
              <a:rPr lang="fr-FR" dirty="0" err="1"/>
              <a:t>arial</a:t>
            </a:r>
            <a:r>
              <a:rPr lang="fr-FR" dirty="0"/>
              <a:t> 24</a:t>
            </a:r>
          </a:p>
        </p:txBody>
      </p:sp>
      <p:sp>
        <p:nvSpPr>
          <p:cNvPr id="4" name="Espace réservé du texte 3">
            <a:extLst>
              <a:ext uri="{FF2B5EF4-FFF2-40B4-BE49-F238E27FC236}">
                <a16:creationId xmlns:a16="http://schemas.microsoft.com/office/drawing/2014/main" id="{8FB655C4-B35A-4E7D-8612-3FC785BA744A}"/>
              </a:ext>
            </a:extLst>
          </p:cNvPr>
          <p:cNvSpPr>
            <a:spLocks noGrp="1"/>
          </p:cNvSpPr>
          <p:nvPr>
            <p:ph type="body" sz="quarter" idx="11" hasCustomPrompt="1"/>
          </p:nvPr>
        </p:nvSpPr>
        <p:spPr>
          <a:xfrm>
            <a:off x="854869" y="3501924"/>
            <a:ext cx="7886700" cy="457289"/>
          </a:xfrm>
          <a:prstGeom prst="rect">
            <a:avLst/>
          </a:prstGeom>
        </p:spPr>
        <p:txBody>
          <a:bodyPr/>
          <a:lstStyle>
            <a:lvl1pPr marL="0" indent="0">
              <a:buNone/>
              <a:defRPr sz="1050">
                <a:latin typeface="Arial" panose="020B0604020202020204" pitchFamily="34" charset="0"/>
                <a:cs typeface="Arial" panose="020B0604020202020204" pitchFamily="34" charset="0"/>
              </a:defRPr>
            </a:lvl1pPr>
          </a:lstStyle>
          <a:p>
            <a:pPr lvl="0"/>
            <a:r>
              <a:rPr lang="fr-FR" dirty="0"/>
              <a:t>10 janvier 2019 : </a:t>
            </a:r>
            <a:r>
              <a:rPr lang="fr-FR" dirty="0" err="1"/>
              <a:t>arial</a:t>
            </a:r>
            <a:r>
              <a:rPr lang="fr-FR" dirty="0"/>
              <a:t> 14</a:t>
            </a:r>
          </a:p>
        </p:txBody>
      </p:sp>
    </p:spTree>
    <p:extLst>
      <p:ext uri="{BB962C8B-B14F-4D97-AF65-F5344CB8AC3E}">
        <p14:creationId xmlns:p14="http://schemas.microsoft.com/office/powerpoint/2010/main" val="175325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andeau ha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re 1">
            <a:extLst>
              <a:ext uri="{FF2B5EF4-FFF2-40B4-BE49-F238E27FC236}">
                <a16:creationId xmlns:a16="http://schemas.microsoft.com/office/drawing/2014/main" id="{A459A96C-1548-440D-A91B-494A680CA3C8}"/>
              </a:ext>
            </a:extLst>
          </p:cNvPr>
          <p:cNvSpPr>
            <a:spLocks noGrp="1"/>
          </p:cNvSpPr>
          <p:nvPr>
            <p:ph type="title" hasCustomPrompt="1"/>
          </p:nvPr>
        </p:nvSpPr>
        <p:spPr>
          <a:xfrm>
            <a:off x="2093620" y="1086390"/>
            <a:ext cx="3951233" cy="591316"/>
          </a:xfrm>
          <a:prstGeom prst="rect">
            <a:avLst/>
          </a:prstGeom>
        </p:spPr>
        <p:txBody>
          <a:bodyPr/>
          <a:lstStyle>
            <a:lvl1pPr>
              <a:defRPr sz="2850" b="1">
                <a:solidFill>
                  <a:schemeClr val="tx1"/>
                </a:solidFill>
                <a:latin typeface="Arial" panose="020B0604020202020204" pitchFamily="34" charset="0"/>
                <a:cs typeface="Arial" panose="020B0604020202020204" pitchFamily="34" charset="0"/>
              </a:defRPr>
            </a:lvl1pPr>
          </a:lstStyle>
          <a:p>
            <a:r>
              <a:rPr lang="fr-FR" dirty="0"/>
              <a:t>Titre </a:t>
            </a:r>
            <a:r>
              <a:rPr lang="fr-FR" dirty="0" err="1"/>
              <a:t>arial</a:t>
            </a:r>
            <a:r>
              <a:rPr lang="fr-FR" dirty="0"/>
              <a:t> </a:t>
            </a:r>
            <a:r>
              <a:rPr lang="fr-FR" dirty="0" err="1"/>
              <a:t>bold</a:t>
            </a:r>
            <a:r>
              <a:rPr lang="fr-FR" dirty="0"/>
              <a:t> 38</a:t>
            </a:r>
          </a:p>
        </p:txBody>
      </p:sp>
      <p:sp>
        <p:nvSpPr>
          <p:cNvPr id="5" name="Espace réservé de la date 3">
            <a:extLst>
              <a:ext uri="{FF2B5EF4-FFF2-40B4-BE49-F238E27FC236}">
                <a16:creationId xmlns:a16="http://schemas.microsoft.com/office/drawing/2014/main" id="{88A3A103-826D-4F78-B946-220434EAB06D}"/>
              </a:ext>
            </a:extLst>
          </p:cNvPr>
          <p:cNvSpPr>
            <a:spLocks noGrp="1"/>
          </p:cNvSpPr>
          <p:nvPr>
            <p:ph type="dt" sz="half" idx="2"/>
          </p:nvPr>
        </p:nvSpPr>
        <p:spPr>
          <a:xfrm>
            <a:off x="293724" y="6173788"/>
            <a:ext cx="2057400" cy="365125"/>
          </a:xfrm>
          <a:prstGeom prst="rect">
            <a:avLst/>
          </a:prstGeom>
        </p:spPr>
        <p:txBody>
          <a:bodyPr vert="horz" lIns="91440" tIns="45720" rIns="91440" bIns="45720" rtlCol="0" anchor="ctr"/>
          <a:lstStyle>
            <a:lvl1pPr algn="l">
              <a:defRPr sz="900">
                <a:solidFill>
                  <a:schemeClr val="tx1"/>
                </a:solidFill>
                <a:latin typeface="Arial" panose="020B0604020202020204" pitchFamily="34" charset="0"/>
                <a:cs typeface="Arial" panose="020B0604020202020204" pitchFamily="34" charset="0"/>
              </a:defRPr>
            </a:lvl1pPr>
          </a:lstStyle>
          <a:p>
            <a:fld id="{9D0C93A7-F59E-4F9E-A3FE-851A92134EB8}" type="datetimeFigureOut">
              <a:rPr lang="fr-FR" smtClean="0"/>
              <a:pPr/>
              <a:t>30/05/2022</a:t>
            </a:fld>
            <a:endParaRPr lang="fr-FR" dirty="0"/>
          </a:p>
        </p:txBody>
      </p:sp>
      <p:sp>
        <p:nvSpPr>
          <p:cNvPr id="6" name="Espace réservé du pied de page 4">
            <a:extLst>
              <a:ext uri="{FF2B5EF4-FFF2-40B4-BE49-F238E27FC236}">
                <a16:creationId xmlns:a16="http://schemas.microsoft.com/office/drawing/2014/main" id="{CB774327-15AA-4A28-BB7B-C7AF928971D7}"/>
              </a:ext>
            </a:extLst>
          </p:cNvPr>
          <p:cNvSpPr>
            <a:spLocks noGrp="1"/>
          </p:cNvSpPr>
          <p:nvPr>
            <p:ph type="ftr" sz="quarter" idx="3"/>
          </p:nvPr>
        </p:nvSpPr>
        <p:spPr>
          <a:xfrm>
            <a:off x="3108694" y="6173787"/>
            <a:ext cx="3086100" cy="365125"/>
          </a:xfrm>
          <a:prstGeom prst="rect">
            <a:avLst/>
          </a:prstGeom>
        </p:spPr>
        <p:txBody>
          <a:bodyPr vert="horz" lIns="91440" tIns="45720" rIns="91440" bIns="45720" rtlCol="0" anchor="ctr"/>
          <a:lstStyle>
            <a:lvl1pPr algn="ctr">
              <a:defRPr sz="900">
                <a:solidFill>
                  <a:schemeClr val="tx1">
                    <a:tint val="75000"/>
                  </a:schemeClr>
                </a:solidFill>
                <a:latin typeface="Arial" panose="020B0604020202020204" pitchFamily="34" charset="0"/>
                <a:cs typeface="Arial" panose="020B0604020202020204" pitchFamily="34" charset="0"/>
              </a:defRPr>
            </a:lvl1pPr>
          </a:lstStyle>
          <a:p>
            <a:r>
              <a:rPr lang="fr-FR" dirty="0"/>
              <a:t>Titre du document</a:t>
            </a:r>
          </a:p>
        </p:txBody>
      </p:sp>
      <p:sp>
        <p:nvSpPr>
          <p:cNvPr id="7" name="Espace réservé du numéro de diapositive 5">
            <a:extLst>
              <a:ext uri="{FF2B5EF4-FFF2-40B4-BE49-F238E27FC236}">
                <a16:creationId xmlns:a16="http://schemas.microsoft.com/office/drawing/2014/main" id="{D39B2659-6F12-4356-87EC-EA19EE767517}"/>
              </a:ext>
            </a:extLst>
          </p:cNvPr>
          <p:cNvSpPr>
            <a:spLocks noGrp="1"/>
          </p:cNvSpPr>
          <p:nvPr>
            <p:ph type="sldNum" sz="quarter" idx="4"/>
          </p:nvPr>
        </p:nvSpPr>
        <p:spPr>
          <a:xfrm>
            <a:off x="6792876" y="6173787"/>
            <a:ext cx="2057400" cy="365125"/>
          </a:xfrm>
          <a:prstGeom prst="rect">
            <a:avLst/>
          </a:prstGeom>
        </p:spPr>
        <p:txBody>
          <a:bodyPr vert="horz" lIns="91440" tIns="45720" rIns="91440" bIns="45720" rtlCol="0" anchor="ctr"/>
          <a:lstStyle>
            <a:lvl1pPr algn="r">
              <a:defRPr sz="900">
                <a:solidFill>
                  <a:schemeClr val="tx1"/>
                </a:solidFill>
                <a:latin typeface="Arial" panose="020B0604020202020204" pitchFamily="34" charset="0"/>
                <a:cs typeface="Arial" panose="020B0604020202020204" pitchFamily="34" charset="0"/>
              </a:defRPr>
            </a:lvl1pPr>
          </a:lstStyle>
          <a:p>
            <a:fld id="{47B1D971-4EE7-41AF-A79A-00965B6B1F70}" type="slidenum">
              <a:rPr lang="fr-FR" smtClean="0"/>
              <a:pPr/>
              <a:t>‹N°›</a:t>
            </a:fld>
            <a:endParaRPr lang="fr-FR" dirty="0"/>
          </a:p>
        </p:txBody>
      </p:sp>
      <p:sp>
        <p:nvSpPr>
          <p:cNvPr id="9" name="Espace réservé du texte 3">
            <a:extLst>
              <a:ext uri="{FF2B5EF4-FFF2-40B4-BE49-F238E27FC236}">
                <a16:creationId xmlns:a16="http://schemas.microsoft.com/office/drawing/2014/main" id="{1F6CEC82-2A34-49B5-8473-C9D71569C64A}"/>
              </a:ext>
            </a:extLst>
          </p:cNvPr>
          <p:cNvSpPr>
            <a:spLocks noGrp="1"/>
          </p:cNvSpPr>
          <p:nvPr>
            <p:ph type="body" sz="quarter" idx="10" hasCustomPrompt="1"/>
          </p:nvPr>
        </p:nvSpPr>
        <p:spPr>
          <a:xfrm>
            <a:off x="2093620" y="1758532"/>
            <a:ext cx="4124325" cy="1114425"/>
          </a:xfrm>
          <a:prstGeom prst="rect">
            <a:avLst/>
          </a:prstGeom>
        </p:spPr>
        <p:txBody>
          <a:bodyPr/>
          <a:lstStyle>
            <a:lvl1pPr>
              <a:defRPr sz="1600" b="1">
                <a:solidFill>
                  <a:srgbClr val="CF0C3B"/>
                </a:solidFill>
                <a:latin typeface="Arial" panose="020B0604020202020204" pitchFamily="34" charset="0"/>
                <a:cs typeface="Arial" panose="020B0604020202020204" pitchFamily="34" charset="0"/>
              </a:defRPr>
            </a:lvl1pPr>
            <a:lvl2pPr marL="339329" indent="-171450">
              <a:defRPr sz="1400">
                <a:latin typeface="Arial" panose="020B0604020202020204" pitchFamily="34" charset="0"/>
                <a:cs typeface="Arial" panose="020B0604020202020204" pitchFamily="34" charset="0"/>
              </a:defRPr>
            </a:lvl2pPr>
            <a:lvl3pPr marL="339329" indent="-171450">
              <a:defRPr sz="1200">
                <a:latin typeface="Arial" panose="020B0604020202020204" pitchFamily="34" charset="0"/>
                <a:cs typeface="Arial" panose="020B0604020202020204" pitchFamily="34" charset="0"/>
              </a:defRPr>
            </a:lvl3pPr>
            <a:lvl4pPr marL="715963" indent="-171450">
              <a:tabLst>
                <a:tab pos="801688" algn="l"/>
              </a:tabLst>
              <a:defRPr sz="1200">
                <a:latin typeface="Arial" panose="020B0604020202020204" pitchFamily="34" charset="0"/>
                <a:cs typeface="Arial" panose="020B0604020202020204" pitchFamily="34" charset="0"/>
              </a:defRPr>
            </a:lvl4pPr>
          </a:lstStyle>
          <a:p>
            <a:pPr lvl="0"/>
            <a:r>
              <a:rPr lang="fr-FR" dirty="0"/>
              <a:t>Niveau 1 intertitre </a:t>
            </a:r>
            <a:r>
              <a:rPr lang="fr-FR" dirty="0" err="1"/>
              <a:t>arial</a:t>
            </a:r>
            <a:r>
              <a:rPr lang="fr-FR" dirty="0"/>
              <a:t> </a:t>
            </a:r>
            <a:r>
              <a:rPr lang="fr-FR" dirty="0" err="1"/>
              <a:t>bold</a:t>
            </a:r>
            <a:r>
              <a:rPr lang="fr-FR" dirty="0"/>
              <a:t> 16</a:t>
            </a:r>
          </a:p>
          <a:p>
            <a:pPr lvl="1"/>
            <a:r>
              <a:rPr lang="fr-FR" dirty="0"/>
              <a:t>Niveau 2 texte courant – </a:t>
            </a:r>
            <a:r>
              <a:rPr lang="fr-FR" dirty="0" err="1"/>
              <a:t>arial</a:t>
            </a:r>
            <a:r>
              <a:rPr lang="fr-FR" dirty="0"/>
              <a:t> 14</a:t>
            </a:r>
          </a:p>
          <a:p>
            <a:pPr lvl="3"/>
            <a:r>
              <a:rPr lang="fr-FR" dirty="0"/>
              <a:t>Niveau 3 texte courant – </a:t>
            </a:r>
            <a:r>
              <a:rPr lang="fr-FR" dirty="0" err="1"/>
              <a:t>arial</a:t>
            </a:r>
            <a:r>
              <a:rPr lang="fr-FR" dirty="0"/>
              <a:t> 12</a:t>
            </a:r>
          </a:p>
        </p:txBody>
      </p:sp>
    </p:spTree>
    <p:extLst>
      <p:ext uri="{BB962C8B-B14F-4D97-AF65-F5344CB8AC3E}">
        <p14:creationId xmlns:p14="http://schemas.microsoft.com/office/powerpoint/2010/main" val="3845609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EC725055-27DD-437A-A2CB-623CC3CD54DE}"/>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48478" y="321061"/>
            <a:ext cx="869058" cy="879973"/>
          </a:xfrm>
          <a:prstGeom prst="rect">
            <a:avLst/>
          </a:prstGeom>
        </p:spPr>
      </p:pic>
      <p:sp>
        <p:nvSpPr>
          <p:cNvPr id="10" name="Title 8">
            <a:extLst>
              <a:ext uri="{FF2B5EF4-FFF2-40B4-BE49-F238E27FC236}">
                <a16:creationId xmlns:a16="http://schemas.microsoft.com/office/drawing/2014/main" id="{DBE68C16-9EAD-4E76-ABF6-E51014BCA621}"/>
              </a:ext>
            </a:extLst>
          </p:cNvPr>
          <p:cNvSpPr>
            <a:spLocks noGrp="1"/>
          </p:cNvSpPr>
          <p:nvPr>
            <p:ph type="title"/>
          </p:nvPr>
        </p:nvSpPr>
        <p:spPr>
          <a:xfrm>
            <a:off x="1118176" y="276680"/>
            <a:ext cx="7868863" cy="484367"/>
          </a:xfrm>
          <a:prstGeom prst="rect">
            <a:avLst/>
          </a:prstGeom>
        </p:spPr>
        <p:txBody>
          <a:bodyPr anchor="ctr"/>
          <a:lstStyle>
            <a:lvl1pPr algn="l">
              <a:defRPr sz="1800">
                <a:solidFill>
                  <a:srgbClr val="003E63"/>
                </a:solidFill>
                <a:latin typeface="+mn-lt"/>
              </a:defRPr>
            </a:lvl1pPr>
          </a:lstStyle>
          <a:p>
            <a:r>
              <a:rPr lang="en-US" dirty="0"/>
              <a:t>Click to edit Master title style</a:t>
            </a:r>
          </a:p>
        </p:txBody>
      </p:sp>
      <p:sp>
        <p:nvSpPr>
          <p:cNvPr id="11" name="Text Placeholder 3">
            <a:extLst>
              <a:ext uri="{FF2B5EF4-FFF2-40B4-BE49-F238E27FC236}">
                <a16:creationId xmlns:a16="http://schemas.microsoft.com/office/drawing/2014/main" id="{6511F8CD-CC71-4E7D-9500-AAE17298FBA7}"/>
              </a:ext>
            </a:extLst>
          </p:cNvPr>
          <p:cNvSpPr>
            <a:spLocks noGrp="1"/>
          </p:cNvSpPr>
          <p:nvPr>
            <p:ph type="body" sz="half" idx="2" hasCustomPrompt="1"/>
          </p:nvPr>
        </p:nvSpPr>
        <p:spPr>
          <a:xfrm>
            <a:off x="1118176" y="872066"/>
            <a:ext cx="7873425" cy="484204"/>
          </a:xfrm>
          <a:prstGeom prst="rect">
            <a:avLst/>
          </a:prstGeom>
        </p:spPr>
        <p:txBody>
          <a:bodyPr wrap="square" lIns="91440" tIns="457200" rIns="91440" bIns="457200" anchor="ctr">
            <a:noAutofit/>
          </a:bodyPr>
          <a:lstStyle>
            <a:lvl1pPr marL="0" indent="0" algn="l">
              <a:buNone/>
              <a:defRPr sz="1350" b="0" i="0" baseline="0">
                <a:solidFill>
                  <a:schemeClr val="tx1">
                    <a:lumMod val="50000"/>
                    <a:lumOff val="50000"/>
                  </a:schemeClr>
                </a:solidFill>
                <a:latin typeface="+mn-lt"/>
              </a:defRPr>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en-US" dirty="0"/>
              <a:t>Subtext Goes Here</a:t>
            </a:r>
          </a:p>
        </p:txBody>
      </p:sp>
      <p:sp>
        <p:nvSpPr>
          <p:cNvPr id="5" name="Espace réservé du numéro de diapositive 12">
            <a:extLst>
              <a:ext uri="{FF2B5EF4-FFF2-40B4-BE49-F238E27FC236}">
                <a16:creationId xmlns:a16="http://schemas.microsoft.com/office/drawing/2014/main" id="{F4607DF6-C969-4CD1-B876-CF41B290AE92}"/>
              </a:ext>
            </a:extLst>
          </p:cNvPr>
          <p:cNvSpPr>
            <a:spLocks noGrp="1"/>
          </p:cNvSpPr>
          <p:nvPr>
            <p:ph type="sldNum" sz="quarter" idx="4"/>
          </p:nvPr>
        </p:nvSpPr>
        <p:spPr>
          <a:xfrm>
            <a:off x="8804975" y="6572277"/>
            <a:ext cx="333214" cy="201265"/>
          </a:xfrm>
          <a:prstGeom prst="rect">
            <a:avLst/>
          </a:prstGeom>
          <a:ln>
            <a:noFill/>
          </a:ln>
        </p:spPr>
        <p:txBody>
          <a:bodyPr/>
          <a:lstStyle>
            <a:lvl1pPr algn="r">
              <a:defRPr sz="675"/>
            </a:lvl1pPr>
          </a:lstStyle>
          <a:p>
            <a:fld id="{E41D61AC-7ECA-7B49-B5E1-AF9BC76855A4}" type="slidenum">
              <a:rPr lang="fr-FR" smtClean="0">
                <a:solidFill>
                  <a:schemeClr val="bg1"/>
                </a:solidFill>
                <a:latin typeface="Campton Book" charset="0"/>
              </a:rPr>
              <a:pPr/>
              <a:t>‹N°›</a:t>
            </a:fld>
            <a:endParaRPr lang="fr-FR" dirty="0">
              <a:solidFill>
                <a:schemeClr val="bg1"/>
              </a:solidFill>
              <a:latin typeface="Campton Book" charset="0"/>
            </a:endParaRPr>
          </a:p>
        </p:txBody>
      </p:sp>
    </p:spTree>
    <p:extLst>
      <p:ext uri="{BB962C8B-B14F-4D97-AF65-F5344CB8AC3E}">
        <p14:creationId xmlns:p14="http://schemas.microsoft.com/office/powerpoint/2010/main" val="2324387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ccuei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1DA18F-EA00-43E2-871F-B001152D9874}"/>
              </a:ext>
            </a:extLst>
          </p:cNvPr>
          <p:cNvSpPr>
            <a:spLocks noGrp="1"/>
          </p:cNvSpPr>
          <p:nvPr>
            <p:ph type="title" hasCustomPrompt="1"/>
          </p:nvPr>
        </p:nvSpPr>
        <p:spPr>
          <a:xfrm>
            <a:off x="854869" y="2061759"/>
            <a:ext cx="7886700" cy="1009246"/>
          </a:xfrm>
          <a:prstGeom prst="rect">
            <a:avLst/>
          </a:prstGeom>
        </p:spPr>
        <p:txBody>
          <a:bodyPr/>
          <a:lstStyle>
            <a:lvl1pPr>
              <a:defRPr/>
            </a:lvl1pPr>
          </a:lstStyle>
          <a:p>
            <a:r>
              <a:rPr lang="fr-FR" dirty="0"/>
              <a:t>Titre sur deux lignes: </a:t>
            </a:r>
            <a:br>
              <a:rPr lang="fr-FR" dirty="0"/>
            </a:br>
            <a:r>
              <a:rPr lang="fr-FR" dirty="0" err="1"/>
              <a:t>arial</a:t>
            </a:r>
            <a:r>
              <a:rPr lang="fr-FR" dirty="0"/>
              <a:t> </a:t>
            </a:r>
            <a:r>
              <a:rPr lang="fr-FR" dirty="0" err="1"/>
              <a:t>bold</a:t>
            </a:r>
            <a:r>
              <a:rPr lang="fr-FR" dirty="0"/>
              <a:t> 44</a:t>
            </a:r>
          </a:p>
        </p:txBody>
      </p:sp>
      <p:sp>
        <p:nvSpPr>
          <p:cNvPr id="4" name="Espace réservé du texte 3">
            <a:extLst>
              <a:ext uri="{FF2B5EF4-FFF2-40B4-BE49-F238E27FC236}">
                <a16:creationId xmlns:a16="http://schemas.microsoft.com/office/drawing/2014/main" id="{065D0FC2-3F5D-45E7-80C5-CB72B52659BD}"/>
              </a:ext>
            </a:extLst>
          </p:cNvPr>
          <p:cNvSpPr>
            <a:spLocks noGrp="1"/>
          </p:cNvSpPr>
          <p:nvPr>
            <p:ph type="body" sz="quarter" idx="10" hasCustomPrompt="1"/>
          </p:nvPr>
        </p:nvSpPr>
        <p:spPr>
          <a:xfrm>
            <a:off x="854869" y="3105333"/>
            <a:ext cx="7886700" cy="323668"/>
          </a:xfrm>
          <a:prstGeom prst="rect">
            <a:avLst/>
          </a:prstGeom>
        </p:spPr>
        <p:txBody>
          <a:bodyPr/>
          <a:lstStyle>
            <a:lvl1pPr marL="0" indent="0">
              <a:buNone/>
              <a:defRPr/>
            </a:lvl1pPr>
          </a:lstStyle>
          <a:p>
            <a:pPr lvl="0"/>
            <a:r>
              <a:rPr lang="fr-FR" dirty="0"/>
              <a:t>Sous-titre sur une ligne : </a:t>
            </a:r>
            <a:r>
              <a:rPr lang="fr-FR" dirty="0" err="1"/>
              <a:t>arial</a:t>
            </a:r>
            <a:r>
              <a:rPr lang="fr-FR" dirty="0"/>
              <a:t> 24</a:t>
            </a:r>
          </a:p>
        </p:txBody>
      </p:sp>
      <p:sp>
        <p:nvSpPr>
          <p:cNvPr id="5" name="Espace réservé du texte 3">
            <a:extLst>
              <a:ext uri="{FF2B5EF4-FFF2-40B4-BE49-F238E27FC236}">
                <a16:creationId xmlns:a16="http://schemas.microsoft.com/office/drawing/2014/main" id="{A084F0D8-43B5-470F-BFD0-6A233BEE3275}"/>
              </a:ext>
            </a:extLst>
          </p:cNvPr>
          <p:cNvSpPr>
            <a:spLocks noGrp="1"/>
          </p:cNvSpPr>
          <p:nvPr>
            <p:ph type="body" sz="quarter" idx="11" hasCustomPrompt="1"/>
          </p:nvPr>
        </p:nvSpPr>
        <p:spPr>
          <a:xfrm>
            <a:off x="854869" y="3501924"/>
            <a:ext cx="7886700" cy="457289"/>
          </a:xfrm>
          <a:prstGeom prst="rect">
            <a:avLst/>
          </a:prstGeom>
        </p:spPr>
        <p:txBody>
          <a:bodyPr/>
          <a:lstStyle>
            <a:lvl1pPr marL="0" indent="0">
              <a:buNone/>
              <a:defRPr sz="1050">
                <a:latin typeface="Arial" panose="020B0604020202020204" pitchFamily="34" charset="0"/>
                <a:cs typeface="Arial" panose="020B0604020202020204" pitchFamily="34" charset="0"/>
              </a:defRPr>
            </a:lvl1pPr>
          </a:lstStyle>
          <a:p>
            <a:pPr lvl="0"/>
            <a:r>
              <a:rPr lang="fr-FR" dirty="0"/>
              <a:t>10 janvier 2019 : </a:t>
            </a:r>
            <a:r>
              <a:rPr lang="fr-FR" dirty="0" err="1"/>
              <a:t>arial</a:t>
            </a:r>
            <a:r>
              <a:rPr lang="fr-FR" dirty="0"/>
              <a:t> 14</a:t>
            </a:r>
          </a:p>
        </p:txBody>
      </p:sp>
    </p:spTree>
    <p:extLst>
      <p:ext uri="{BB962C8B-B14F-4D97-AF65-F5344CB8AC3E}">
        <p14:creationId xmlns:p14="http://schemas.microsoft.com/office/powerpoint/2010/main" val="3142053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ond 1 ">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D70055-5550-408D-BBE6-4C7798D7568D}"/>
              </a:ext>
            </a:extLst>
          </p:cNvPr>
          <p:cNvSpPr>
            <a:spLocks noGrp="1"/>
          </p:cNvSpPr>
          <p:nvPr>
            <p:ph type="title" hasCustomPrompt="1"/>
          </p:nvPr>
        </p:nvSpPr>
        <p:spPr>
          <a:xfrm>
            <a:off x="854869" y="2061759"/>
            <a:ext cx="7886700" cy="1009246"/>
          </a:xfrm>
          <a:prstGeom prst="rect">
            <a:avLst/>
          </a:prstGeom>
        </p:spPr>
        <p:txBody>
          <a:bodyPr/>
          <a:lstStyle>
            <a:lvl1pPr>
              <a:defRPr/>
            </a:lvl1pPr>
          </a:lstStyle>
          <a:p>
            <a:r>
              <a:rPr lang="fr-FR" dirty="0"/>
              <a:t>Titre sur deux lignes: </a:t>
            </a:r>
            <a:br>
              <a:rPr lang="fr-FR" dirty="0"/>
            </a:br>
            <a:r>
              <a:rPr lang="fr-FR" dirty="0" err="1"/>
              <a:t>arial</a:t>
            </a:r>
            <a:r>
              <a:rPr lang="fr-FR" dirty="0"/>
              <a:t> </a:t>
            </a:r>
            <a:r>
              <a:rPr lang="fr-FR" dirty="0" err="1"/>
              <a:t>bold</a:t>
            </a:r>
            <a:r>
              <a:rPr lang="fr-FR" dirty="0"/>
              <a:t> 44</a:t>
            </a:r>
          </a:p>
        </p:txBody>
      </p:sp>
      <p:sp>
        <p:nvSpPr>
          <p:cNvPr id="3" name="Espace réservé du texte 3">
            <a:extLst>
              <a:ext uri="{FF2B5EF4-FFF2-40B4-BE49-F238E27FC236}">
                <a16:creationId xmlns:a16="http://schemas.microsoft.com/office/drawing/2014/main" id="{71F11AFF-F4F5-41BD-94C4-B22F4D730D0A}"/>
              </a:ext>
            </a:extLst>
          </p:cNvPr>
          <p:cNvSpPr>
            <a:spLocks noGrp="1"/>
          </p:cNvSpPr>
          <p:nvPr>
            <p:ph type="body" sz="quarter" idx="10" hasCustomPrompt="1"/>
          </p:nvPr>
        </p:nvSpPr>
        <p:spPr>
          <a:xfrm>
            <a:off x="854869" y="3105333"/>
            <a:ext cx="7886700" cy="323668"/>
          </a:xfrm>
          <a:prstGeom prst="rect">
            <a:avLst/>
          </a:prstGeom>
        </p:spPr>
        <p:txBody>
          <a:bodyPr/>
          <a:lstStyle>
            <a:lvl1pPr marL="0" indent="0">
              <a:buNone/>
              <a:defRPr/>
            </a:lvl1pPr>
          </a:lstStyle>
          <a:p>
            <a:pPr lvl="0"/>
            <a:r>
              <a:rPr lang="fr-FR" dirty="0"/>
              <a:t>Sous-titre sur une ligne : </a:t>
            </a:r>
            <a:r>
              <a:rPr lang="fr-FR" dirty="0" err="1"/>
              <a:t>arial</a:t>
            </a:r>
            <a:r>
              <a:rPr lang="fr-FR" dirty="0"/>
              <a:t> 24</a:t>
            </a:r>
          </a:p>
        </p:txBody>
      </p:sp>
      <p:sp>
        <p:nvSpPr>
          <p:cNvPr id="4" name="Espace réservé du texte 3">
            <a:extLst>
              <a:ext uri="{FF2B5EF4-FFF2-40B4-BE49-F238E27FC236}">
                <a16:creationId xmlns:a16="http://schemas.microsoft.com/office/drawing/2014/main" id="{617D7A5D-AEA7-4045-8A36-C51CD1AF4C0C}"/>
              </a:ext>
            </a:extLst>
          </p:cNvPr>
          <p:cNvSpPr>
            <a:spLocks noGrp="1"/>
          </p:cNvSpPr>
          <p:nvPr>
            <p:ph type="body" sz="quarter" idx="11" hasCustomPrompt="1"/>
          </p:nvPr>
        </p:nvSpPr>
        <p:spPr>
          <a:xfrm>
            <a:off x="854869" y="3501924"/>
            <a:ext cx="7886700" cy="457289"/>
          </a:xfrm>
          <a:prstGeom prst="rect">
            <a:avLst/>
          </a:prstGeom>
        </p:spPr>
        <p:txBody>
          <a:bodyPr/>
          <a:lstStyle>
            <a:lvl1pPr marL="0" indent="0">
              <a:buNone/>
              <a:defRPr sz="1050">
                <a:latin typeface="Arial" panose="020B0604020202020204" pitchFamily="34" charset="0"/>
                <a:cs typeface="Arial" panose="020B0604020202020204" pitchFamily="34" charset="0"/>
              </a:defRPr>
            </a:lvl1pPr>
          </a:lstStyle>
          <a:p>
            <a:pPr lvl="0"/>
            <a:r>
              <a:rPr lang="fr-FR" dirty="0"/>
              <a:t>10 janvier 2019 : </a:t>
            </a:r>
            <a:r>
              <a:rPr lang="fr-FR" dirty="0" err="1"/>
              <a:t>arial</a:t>
            </a:r>
            <a:r>
              <a:rPr lang="fr-FR" dirty="0"/>
              <a:t> 14</a:t>
            </a:r>
          </a:p>
        </p:txBody>
      </p:sp>
    </p:spTree>
    <p:extLst>
      <p:ext uri="{BB962C8B-B14F-4D97-AF65-F5344CB8AC3E}">
        <p14:creationId xmlns:p14="http://schemas.microsoft.com/office/powerpoint/2010/main" val="475213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nd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C6FFB1-643A-4858-8C2B-373DBD1D1A51}"/>
              </a:ext>
            </a:extLst>
          </p:cNvPr>
          <p:cNvSpPr>
            <a:spLocks noGrp="1"/>
          </p:cNvSpPr>
          <p:nvPr>
            <p:ph type="title" hasCustomPrompt="1"/>
          </p:nvPr>
        </p:nvSpPr>
        <p:spPr>
          <a:xfrm>
            <a:off x="854869" y="2061759"/>
            <a:ext cx="7886700" cy="1009246"/>
          </a:xfrm>
          <a:prstGeom prst="rect">
            <a:avLst/>
          </a:prstGeom>
        </p:spPr>
        <p:txBody>
          <a:bodyPr/>
          <a:lstStyle>
            <a:lvl1pPr>
              <a:defRPr/>
            </a:lvl1pPr>
          </a:lstStyle>
          <a:p>
            <a:r>
              <a:rPr lang="fr-FR" dirty="0"/>
              <a:t>Titre sur deux lignes: </a:t>
            </a:r>
            <a:br>
              <a:rPr lang="fr-FR" dirty="0"/>
            </a:br>
            <a:r>
              <a:rPr lang="fr-FR" dirty="0" err="1"/>
              <a:t>arial</a:t>
            </a:r>
            <a:r>
              <a:rPr lang="fr-FR" dirty="0"/>
              <a:t> </a:t>
            </a:r>
            <a:r>
              <a:rPr lang="fr-FR" dirty="0" err="1"/>
              <a:t>bold</a:t>
            </a:r>
            <a:r>
              <a:rPr lang="fr-FR" dirty="0"/>
              <a:t> 44</a:t>
            </a:r>
          </a:p>
        </p:txBody>
      </p:sp>
      <p:sp>
        <p:nvSpPr>
          <p:cNvPr id="3" name="Espace réservé du texte 3">
            <a:extLst>
              <a:ext uri="{FF2B5EF4-FFF2-40B4-BE49-F238E27FC236}">
                <a16:creationId xmlns:a16="http://schemas.microsoft.com/office/drawing/2014/main" id="{AB846167-B23F-42C0-89DD-2543100DBDB1}"/>
              </a:ext>
            </a:extLst>
          </p:cNvPr>
          <p:cNvSpPr>
            <a:spLocks noGrp="1"/>
          </p:cNvSpPr>
          <p:nvPr>
            <p:ph type="body" sz="quarter" idx="10" hasCustomPrompt="1"/>
          </p:nvPr>
        </p:nvSpPr>
        <p:spPr>
          <a:xfrm>
            <a:off x="854869" y="3105333"/>
            <a:ext cx="7886700" cy="323668"/>
          </a:xfrm>
          <a:prstGeom prst="rect">
            <a:avLst/>
          </a:prstGeom>
        </p:spPr>
        <p:txBody>
          <a:bodyPr/>
          <a:lstStyle>
            <a:lvl1pPr marL="0" indent="0">
              <a:buNone/>
              <a:defRPr/>
            </a:lvl1pPr>
          </a:lstStyle>
          <a:p>
            <a:pPr lvl="0"/>
            <a:r>
              <a:rPr lang="fr-FR" dirty="0"/>
              <a:t>Sous-titre sur une ligne : </a:t>
            </a:r>
            <a:r>
              <a:rPr lang="fr-FR" dirty="0" err="1"/>
              <a:t>arial</a:t>
            </a:r>
            <a:r>
              <a:rPr lang="fr-FR" dirty="0"/>
              <a:t> 24</a:t>
            </a:r>
          </a:p>
        </p:txBody>
      </p:sp>
      <p:sp>
        <p:nvSpPr>
          <p:cNvPr id="4" name="Espace réservé du texte 3">
            <a:extLst>
              <a:ext uri="{FF2B5EF4-FFF2-40B4-BE49-F238E27FC236}">
                <a16:creationId xmlns:a16="http://schemas.microsoft.com/office/drawing/2014/main" id="{01D23472-EB70-4D10-8815-2C54DA79C958}"/>
              </a:ext>
            </a:extLst>
          </p:cNvPr>
          <p:cNvSpPr>
            <a:spLocks noGrp="1"/>
          </p:cNvSpPr>
          <p:nvPr>
            <p:ph type="body" sz="quarter" idx="11" hasCustomPrompt="1"/>
          </p:nvPr>
        </p:nvSpPr>
        <p:spPr>
          <a:xfrm>
            <a:off x="854869" y="3501924"/>
            <a:ext cx="7886700" cy="457289"/>
          </a:xfrm>
          <a:prstGeom prst="rect">
            <a:avLst/>
          </a:prstGeom>
        </p:spPr>
        <p:txBody>
          <a:bodyPr/>
          <a:lstStyle>
            <a:lvl1pPr marL="0" indent="0">
              <a:buNone/>
              <a:defRPr sz="1050">
                <a:latin typeface="Arial" panose="020B0604020202020204" pitchFamily="34" charset="0"/>
                <a:cs typeface="Arial" panose="020B0604020202020204" pitchFamily="34" charset="0"/>
              </a:defRPr>
            </a:lvl1pPr>
          </a:lstStyle>
          <a:p>
            <a:pPr lvl="0"/>
            <a:r>
              <a:rPr lang="fr-FR" dirty="0"/>
              <a:t>10 janvier 2019 : </a:t>
            </a:r>
            <a:r>
              <a:rPr lang="fr-FR" dirty="0" err="1"/>
              <a:t>arial</a:t>
            </a:r>
            <a:r>
              <a:rPr lang="fr-FR" dirty="0"/>
              <a:t> 14</a:t>
            </a:r>
          </a:p>
        </p:txBody>
      </p:sp>
    </p:spTree>
    <p:extLst>
      <p:ext uri="{BB962C8B-B14F-4D97-AF65-F5344CB8AC3E}">
        <p14:creationId xmlns:p14="http://schemas.microsoft.com/office/powerpoint/2010/main" val="4245298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image" Target="../media/image1.png"/><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theme" Target="../theme/theme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a:lum/>
          </a:blip>
          <a:srcRect/>
          <a:stretch>
            <a:fillRect/>
          </a:stretch>
        </a:blipFill>
        <a:effectLst/>
      </p:bgPr>
    </p:bg>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8B62ABCB-BFB8-4E64-AF45-4FFFC3458EE1}"/>
              </a:ext>
            </a:extLst>
          </p:cNvPr>
          <p:cNvSpPr>
            <a:spLocks noGrp="1"/>
          </p:cNvSpPr>
          <p:nvPr>
            <p:ph type="dt" sz="half" idx="2"/>
          </p:nvPr>
        </p:nvSpPr>
        <p:spPr>
          <a:xfrm>
            <a:off x="293724" y="6173788"/>
            <a:ext cx="2057400" cy="365125"/>
          </a:xfrm>
          <a:prstGeom prst="rect">
            <a:avLst/>
          </a:prstGeom>
        </p:spPr>
        <p:txBody>
          <a:bodyPr vert="horz" lIns="91440" tIns="45720" rIns="91440" bIns="45720" rtlCol="0" anchor="ctr"/>
          <a:lstStyle>
            <a:lvl1pPr algn="l">
              <a:defRPr sz="900">
                <a:solidFill>
                  <a:schemeClr val="tx1"/>
                </a:solidFill>
                <a:latin typeface="Arial" panose="020B0604020202020204" pitchFamily="34" charset="0"/>
                <a:cs typeface="Arial" panose="020B0604020202020204" pitchFamily="34" charset="0"/>
              </a:defRPr>
            </a:lvl1pPr>
          </a:lstStyle>
          <a:p>
            <a:fld id="{9D0C93A7-F59E-4F9E-A3FE-851A92134EB8}" type="datetimeFigureOut">
              <a:rPr lang="fr-FR" smtClean="0"/>
              <a:pPr/>
              <a:t>30/05/2022</a:t>
            </a:fld>
            <a:endParaRPr lang="fr-FR" dirty="0"/>
          </a:p>
        </p:txBody>
      </p:sp>
      <p:sp>
        <p:nvSpPr>
          <p:cNvPr id="3" name="Espace réservé du pied de page 4">
            <a:extLst>
              <a:ext uri="{FF2B5EF4-FFF2-40B4-BE49-F238E27FC236}">
                <a16:creationId xmlns:a16="http://schemas.microsoft.com/office/drawing/2014/main" id="{55C069B9-1EDE-41A7-BBBA-B34E7A911F04}"/>
              </a:ext>
            </a:extLst>
          </p:cNvPr>
          <p:cNvSpPr>
            <a:spLocks noGrp="1"/>
          </p:cNvSpPr>
          <p:nvPr>
            <p:ph type="ftr" sz="quarter" idx="3"/>
          </p:nvPr>
        </p:nvSpPr>
        <p:spPr>
          <a:xfrm>
            <a:off x="3108694" y="6173787"/>
            <a:ext cx="3086100" cy="365125"/>
          </a:xfrm>
          <a:prstGeom prst="rect">
            <a:avLst/>
          </a:prstGeom>
        </p:spPr>
        <p:txBody>
          <a:bodyPr vert="horz" lIns="91440" tIns="45720" rIns="91440" bIns="45720" rtlCol="0" anchor="ctr"/>
          <a:lstStyle>
            <a:lvl1pPr algn="ctr">
              <a:defRPr sz="900">
                <a:solidFill>
                  <a:schemeClr val="tx1">
                    <a:tint val="75000"/>
                  </a:schemeClr>
                </a:solidFill>
                <a:latin typeface="Arial" panose="020B0604020202020204" pitchFamily="34" charset="0"/>
                <a:cs typeface="Arial" panose="020B0604020202020204" pitchFamily="34" charset="0"/>
              </a:defRPr>
            </a:lvl1pPr>
          </a:lstStyle>
          <a:p>
            <a:r>
              <a:rPr lang="fr-FR" dirty="0"/>
              <a:t>Titre du document</a:t>
            </a:r>
          </a:p>
        </p:txBody>
      </p:sp>
      <p:sp>
        <p:nvSpPr>
          <p:cNvPr id="4" name="Espace réservé du numéro de diapositive 5">
            <a:extLst>
              <a:ext uri="{FF2B5EF4-FFF2-40B4-BE49-F238E27FC236}">
                <a16:creationId xmlns:a16="http://schemas.microsoft.com/office/drawing/2014/main" id="{E40F521E-C89A-4232-BC20-81E25DFD8AF9}"/>
              </a:ext>
            </a:extLst>
          </p:cNvPr>
          <p:cNvSpPr>
            <a:spLocks noGrp="1"/>
          </p:cNvSpPr>
          <p:nvPr>
            <p:ph type="sldNum" sz="quarter" idx="4"/>
          </p:nvPr>
        </p:nvSpPr>
        <p:spPr>
          <a:xfrm>
            <a:off x="6792876" y="6173787"/>
            <a:ext cx="2057400" cy="365125"/>
          </a:xfrm>
          <a:prstGeom prst="rect">
            <a:avLst/>
          </a:prstGeom>
        </p:spPr>
        <p:txBody>
          <a:bodyPr vert="horz" lIns="91440" tIns="45720" rIns="91440" bIns="45720" rtlCol="0" anchor="ctr"/>
          <a:lstStyle>
            <a:lvl1pPr algn="r">
              <a:defRPr sz="900">
                <a:solidFill>
                  <a:schemeClr val="tx1"/>
                </a:solidFill>
                <a:latin typeface="Arial" panose="020B0604020202020204" pitchFamily="34" charset="0"/>
                <a:cs typeface="Arial" panose="020B0604020202020204" pitchFamily="34" charset="0"/>
              </a:defRPr>
            </a:lvl1pPr>
          </a:lstStyle>
          <a:p>
            <a:fld id="{47B1D971-4EE7-41AF-A79A-00965B6B1F70}" type="slidenum">
              <a:rPr lang="fr-FR" smtClean="0"/>
              <a:pPr/>
              <a:t>‹N°›</a:t>
            </a:fld>
            <a:endParaRPr lang="fr-FR" dirty="0"/>
          </a:p>
        </p:txBody>
      </p:sp>
    </p:spTree>
    <p:extLst>
      <p:ext uri="{BB962C8B-B14F-4D97-AF65-F5344CB8AC3E}">
        <p14:creationId xmlns:p14="http://schemas.microsoft.com/office/powerpoint/2010/main" val="4247076085"/>
      </p:ext>
    </p:extLst>
  </p:cSld>
  <p:clrMap bg1="lt1" tx1="dk1" bg2="lt2" tx2="dk2" accent1="accent1" accent2="accent2" accent3="accent3" accent4="accent4" accent5="accent5" accent6="accent6" hlink="hlink" folHlink="folHlink"/>
  <p:sldLayoutIdLst>
    <p:sldLayoutId id="2147483655" r:id="rId1"/>
    <p:sldLayoutId id="2147483652" r:id="rId2"/>
    <p:sldLayoutId id="2147483653" r:id="rId3"/>
    <p:sldLayoutId id="2147483654" r:id="rId4"/>
    <p:sldLayoutId id="2147483689" r:id="rId5"/>
    <p:sldLayoutId id="2147483690" r:id="rId6"/>
  </p:sldLayoutIdLst>
  <p:txStyles>
    <p:titleStyle>
      <a:lvl1pPr algn="l" defTabSz="685800" rtl="0" eaLnBrk="1" latinLnBrk="0" hangingPunct="1">
        <a:lnSpc>
          <a:spcPct val="90000"/>
        </a:lnSpc>
        <a:spcBef>
          <a:spcPct val="0"/>
        </a:spcBef>
        <a:buNone/>
        <a:defRPr sz="3300" b="1" kern="1200">
          <a:solidFill>
            <a:srgbClr val="CF0C3B"/>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8B62ABCB-BFB8-4E64-AF45-4FFFC3458EE1}"/>
              </a:ext>
            </a:extLst>
          </p:cNvPr>
          <p:cNvSpPr>
            <a:spLocks noGrp="1"/>
          </p:cNvSpPr>
          <p:nvPr>
            <p:ph type="dt" sz="half" idx="2"/>
          </p:nvPr>
        </p:nvSpPr>
        <p:spPr>
          <a:xfrm>
            <a:off x="293724" y="6173788"/>
            <a:ext cx="2057400" cy="365125"/>
          </a:xfrm>
          <a:prstGeom prst="rect">
            <a:avLst/>
          </a:prstGeom>
        </p:spPr>
        <p:txBody>
          <a:bodyPr vert="horz" lIns="91440" tIns="45720" rIns="91440" bIns="45720" rtlCol="0" anchor="ctr"/>
          <a:lstStyle>
            <a:lvl1pPr algn="l">
              <a:defRPr sz="900">
                <a:solidFill>
                  <a:schemeClr val="tx1"/>
                </a:solidFill>
                <a:latin typeface="Arial" panose="020B0604020202020204" pitchFamily="34" charset="0"/>
                <a:cs typeface="Arial" panose="020B0604020202020204" pitchFamily="34" charset="0"/>
              </a:defRPr>
            </a:lvl1pPr>
          </a:lstStyle>
          <a:p>
            <a:fld id="{9D0C93A7-F59E-4F9E-A3FE-851A92134EB8}" type="datetimeFigureOut">
              <a:rPr lang="fr-FR" smtClean="0"/>
              <a:pPr/>
              <a:t>30/05/2022</a:t>
            </a:fld>
            <a:endParaRPr lang="fr-FR" dirty="0"/>
          </a:p>
        </p:txBody>
      </p:sp>
      <p:sp>
        <p:nvSpPr>
          <p:cNvPr id="3" name="Espace réservé du pied de page 4">
            <a:extLst>
              <a:ext uri="{FF2B5EF4-FFF2-40B4-BE49-F238E27FC236}">
                <a16:creationId xmlns:a16="http://schemas.microsoft.com/office/drawing/2014/main" id="{55C069B9-1EDE-41A7-BBBA-B34E7A911F04}"/>
              </a:ext>
            </a:extLst>
          </p:cNvPr>
          <p:cNvSpPr>
            <a:spLocks noGrp="1"/>
          </p:cNvSpPr>
          <p:nvPr>
            <p:ph type="ftr" sz="quarter" idx="3"/>
          </p:nvPr>
        </p:nvSpPr>
        <p:spPr>
          <a:xfrm>
            <a:off x="3108694" y="6173787"/>
            <a:ext cx="3086100" cy="365125"/>
          </a:xfrm>
          <a:prstGeom prst="rect">
            <a:avLst/>
          </a:prstGeom>
        </p:spPr>
        <p:txBody>
          <a:bodyPr vert="horz" lIns="91440" tIns="45720" rIns="91440" bIns="45720" rtlCol="0" anchor="ctr"/>
          <a:lstStyle>
            <a:lvl1pPr algn="ctr">
              <a:defRPr sz="900">
                <a:solidFill>
                  <a:schemeClr val="tx1">
                    <a:tint val="75000"/>
                  </a:schemeClr>
                </a:solidFill>
                <a:latin typeface="Arial" panose="020B0604020202020204" pitchFamily="34" charset="0"/>
                <a:cs typeface="Arial" panose="020B0604020202020204" pitchFamily="34" charset="0"/>
              </a:defRPr>
            </a:lvl1pPr>
          </a:lstStyle>
          <a:p>
            <a:r>
              <a:rPr lang="fr-FR" dirty="0"/>
              <a:t>Titre du document</a:t>
            </a:r>
          </a:p>
        </p:txBody>
      </p:sp>
      <p:sp>
        <p:nvSpPr>
          <p:cNvPr id="4" name="Espace réservé du numéro de diapositive 5">
            <a:extLst>
              <a:ext uri="{FF2B5EF4-FFF2-40B4-BE49-F238E27FC236}">
                <a16:creationId xmlns:a16="http://schemas.microsoft.com/office/drawing/2014/main" id="{E40F521E-C89A-4232-BC20-81E25DFD8AF9}"/>
              </a:ext>
            </a:extLst>
          </p:cNvPr>
          <p:cNvSpPr>
            <a:spLocks noGrp="1"/>
          </p:cNvSpPr>
          <p:nvPr>
            <p:ph type="sldNum" sz="quarter" idx="4"/>
          </p:nvPr>
        </p:nvSpPr>
        <p:spPr>
          <a:xfrm>
            <a:off x="6792876" y="6173787"/>
            <a:ext cx="2057400" cy="365125"/>
          </a:xfrm>
          <a:prstGeom prst="rect">
            <a:avLst/>
          </a:prstGeom>
        </p:spPr>
        <p:txBody>
          <a:bodyPr vert="horz" lIns="91440" tIns="45720" rIns="91440" bIns="45720" rtlCol="0" anchor="ctr"/>
          <a:lstStyle>
            <a:lvl1pPr algn="r">
              <a:defRPr sz="900">
                <a:solidFill>
                  <a:schemeClr val="tx1"/>
                </a:solidFill>
                <a:latin typeface="Arial" panose="020B0604020202020204" pitchFamily="34" charset="0"/>
                <a:cs typeface="Arial" panose="020B0604020202020204" pitchFamily="34" charset="0"/>
              </a:defRPr>
            </a:lvl1pPr>
          </a:lstStyle>
          <a:p>
            <a:fld id="{47B1D971-4EE7-41AF-A79A-00965B6B1F70}" type="slidenum">
              <a:rPr lang="fr-FR" smtClean="0"/>
              <a:pPr/>
              <a:t>‹N°›</a:t>
            </a:fld>
            <a:endParaRPr lang="fr-FR" dirty="0"/>
          </a:p>
        </p:txBody>
      </p:sp>
    </p:spTree>
    <p:extLst>
      <p:ext uri="{BB962C8B-B14F-4D97-AF65-F5344CB8AC3E}">
        <p14:creationId xmlns:p14="http://schemas.microsoft.com/office/powerpoint/2010/main" val="2605273749"/>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7" r:id="rId5"/>
  </p:sldLayoutIdLst>
  <p:txStyles>
    <p:titleStyle>
      <a:lvl1pPr algn="l" defTabSz="685800" rtl="0" eaLnBrk="1" latinLnBrk="0" hangingPunct="1">
        <a:lnSpc>
          <a:spcPct val="90000"/>
        </a:lnSpc>
        <a:spcBef>
          <a:spcPct val="0"/>
        </a:spcBef>
        <a:buNone/>
        <a:defRPr sz="3300" b="1" kern="1200">
          <a:solidFill>
            <a:srgbClr val="CF0C3B"/>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hyperlink" Target="https://esante.gouv.fr/"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svg"/><Relationship Id="rId18" Type="http://schemas.openxmlformats.org/officeDocument/2006/relationships/image" Target="../media/image24.png"/><Relationship Id="rId3" Type="http://schemas.openxmlformats.org/officeDocument/2006/relationships/image" Target="../media/image9.svg"/><Relationship Id="rId7" Type="http://schemas.openxmlformats.org/officeDocument/2006/relationships/image" Target="../media/image13.svg"/><Relationship Id="rId12" Type="http://schemas.openxmlformats.org/officeDocument/2006/relationships/image" Target="../media/image18.png"/><Relationship Id="rId17" Type="http://schemas.openxmlformats.org/officeDocument/2006/relationships/image" Target="../media/image23.svg"/><Relationship Id="rId2" Type="http://schemas.openxmlformats.org/officeDocument/2006/relationships/image" Target="../media/image8.png"/><Relationship Id="rId16" Type="http://schemas.openxmlformats.org/officeDocument/2006/relationships/image" Target="../media/image22.png"/><Relationship Id="rId1" Type="http://schemas.openxmlformats.org/officeDocument/2006/relationships/slideLayout" Target="../slideLayouts/slideLayout5.xml"/><Relationship Id="rId6" Type="http://schemas.openxmlformats.org/officeDocument/2006/relationships/image" Target="../media/image12.png"/><Relationship Id="rId11" Type="http://schemas.openxmlformats.org/officeDocument/2006/relationships/image" Target="../media/image17.svg"/><Relationship Id="rId5" Type="http://schemas.openxmlformats.org/officeDocument/2006/relationships/image" Target="../media/image11.svg"/><Relationship Id="rId15" Type="http://schemas.openxmlformats.org/officeDocument/2006/relationships/image" Target="../media/image21.svg"/><Relationship Id="rId10" Type="http://schemas.openxmlformats.org/officeDocument/2006/relationships/image" Target="../media/image16.png"/><Relationship Id="rId19" Type="http://schemas.openxmlformats.org/officeDocument/2006/relationships/image" Target="../media/image25.svg"/><Relationship Id="rId4" Type="http://schemas.openxmlformats.org/officeDocument/2006/relationships/image" Target="../media/image10.png"/><Relationship Id="rId9" Type="http://schemas.openxmlformats.org/officeDocument/2006/relationships/image" Target="../media/image15.svg"/><Relationship Id="rId14" Type="http://schemas.openxmlformats.org/officeDocument/2006/relationships/image" Target="../media/image2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29.svg"/><Relationship Id="rId2" Type="http://schemas.openxmlformats.org/officeDocument/2006/relationships/image" Target="../media/image28.png"/><Relationship Id="rId1" Type="http://schemas.openxmlformats.org/officeDocument/2006/relationships/slideLayout" Target="../slideLayouts/slideLayout5.xml"/><Relationship Id="rId5" Type="http://schemas.openxmlformats.org/officeDocument/2006/relationships/image" Target="../media/image19.svg"/><Relationship Id="rId4" Type="http://schemas.openxmlformats.org/officeDocument/2006/relationships/image" Target="../media/image30.png"/></Relationships>
</file>

<file path=ppt/slides/_rels/slide8.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Cartographie du SI</a:t>
            </a:r>
            <a:br>
              <a:rPr lang="fr-FR" dirty="0"/>
            </a:br>
            <a:r>
              <a:rPr lang="fr-FR" dirty="0"/>
              <a:t>d’une structure médico-sociale</a:t>
            </a:r>
          </a:p>
        </p:txBody>
      </p:sp>
      <p:sp>
        <p:nvSpPr>
          <p:cNvPr id="3" name="Espace réservé du texte 2"/>
          <p:cNvSpPr>
            <a:spLocks noGrp="1"/>
          </p:cNvSpPr>
          <p:nvPr>
            <p:ph type="body" sz="quarter" idx="10"/>
          </p:nvPr>
        </p:nvSpPr>
        <p:spPr/>
        <p:txBody>
          <a:bodyPr/>
          <a:lstStyle/>
          <a:p>
            <a:r>
              <a:rPr lang="fr-FR" dirty="0"/>
              <a:t>Octobre 2019</a:t>
            </a:r>
          </a:p>
        </p:txBody>
      </p:sp>
      <p:sp>
        <p:nvSpPr>
          <p:cNvPr id="4" name="Espace réservé du texte 3"/>
          <p:cNvSpPr>
            <a:spLocks noGrp="1"/>
          </p:cNvSpPr>
          <p:nvPr>
            <p:ph type="body" sz="quarter" idx="11"/>
          </p:nvPr>
        </p:nvSpPr>
        <p:spPr>
          <a:xfrm>
            <a:off x="854869" y="3738282"/>
            <a:ext cx="7886700" cy="2483224"/>
          </a:xfrm>
        </p:spPr>
        <p:txBody>
          <a:bodyPr/>
          <a:lstStyle/>
          <a:p>
            <a:r>
              <a:rPr lang="fr-FR" sz="1100" dirty="0"/>
              <a:t>Ce document s’adresse principalement aux directeurs de structure médico-sociale et aux référents SI.</a:t>
            </a:r>
          </a:p>
          <a:p>
            <a:r>
              <a:rPr lang="fr-FR" sz="1100" dirty="0"/>
              <a:t>Il présente une synthèse des retours d’expériences de nombreux organismes gestionnaires et d’appel d’offre dans le domaine SI.</a:t>
            </a:r>
          </a:p>
          <a:p>
            <a:r>
              <a:rPr lang="fr-FR" sz="1100" dirty="0"/>
              <a:t>L’objet de cette publication est de décrire les fonctions à couvrir par le système d’information d’une structure médico-sociale. </a:t>
            </a:r>
          </a:p>
          <a:p>
            <a:endParaRPr lang="fr-FR" sz="1100" dirty="0"/>
          </a:p>
          <a:p>
            <a:r>
              <a:rPr lang="fr-FR" sz="1100" dirty="0"/>
              <a:t>Plus de </a:t>
            </a:r>
            <a:r>
              <a:rPr lang="fr-FR" sz="1100" b="1" dirty="0"/>
              <a:t>60 organismes gestionnaires </a:t>
            </a:r>
            <a:r>
              <a:rPr lang="fr-FR" sz="1100" dirty="0"/>
              <a:t>de tous types et de toutes tailles ont contribués à son élaboration. Ils se sont largement inspirés des travaux et des livres blancs de la FEHAP.</a:t>
            </a:r>
          </a:p>
          <a:p>
            <a:r>
              <a:rPr lang="fr-FR" sz="1100" dirty="0"/>
              <a:t>La richesse des débats et le consensus obtenu font de ce document un repère partagé par les acteurs du secteur.</a:t>
            </a:r>
          </a:p>
        </p:txBody>
      </p:sp>
    </p:spTree>
    <p:extLst>
      <p:ext uri="{BB962C8B-B14F-4D97-AF65-F5344CB8AC3E}">
        <p14:creationId xmlns:p14="http://schemas.microsoft.com/office/powerpoint/2010/main" val="1610873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a:t>Détail des fonctions cœur de métier</a:t>
            </a:r>
          </a:p>
        </p:txBody>
      </p:sp>
      <p:sp>
        <p:nvSpPr>
          <p:cNvPr id="5" name="Espace réservé du texte 4"/>
          <p:cNvSpPr>
            <a:spLocks noGrp="1"/>
          </p:cNvSpPr>
          <p:nvPr>
            <p:ph type="body" sz="quarter" idx="10"/>
          </p:nvPr>
        </p:nvSpPr>
        <p:spPr/>
        <p:txBody>
          <a:bodyPr/>
          <a:lstStyle/>
          <a:p>
            <a:endParaRPr lang="fr-FR"/>
          </a:p>
        </p:txBody>
      </p:sp>
      <p:sp>
        <p:nvSpPr>
          <p:cNvPr id="6" name="Espace réservé du texte 5"/>
          <p:cNvSpPr>
            <a:spLocks noGrp="1"/>
          </p:cNvSpPr>
          <p:nvPr>
            <p:ph type="body" sz="quarter" idx="11"/>
          </p:nvPr>
        </p:nvSpPr>
        <p:spPr/>
        <p:txBody>
          <a:bodyPr/>
          <a:lstStyle/>
          <a:p>
            <a:endParaRPr lang="fr-FR"/>
          </a:p>
        </p:txBody>
      </p:sp>
    </p:spTree>
    <p:extLst>
      <p:ext uri="{BB962C8B-B14F-4D97-AF65-F5344CB8AC3E}">
        <p14:creationId xmlns:p14="http://schemas.microsoft.com/office/powerpoint/2010/main" val="319537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 name="Tableau 27">
            <a:extLst>
              <a:ext uri="{FF2B5EF4-FFF2-40B4-BE49-F238E27FC236}">
                <a16:creationId xmlns:a16="http://schemas.microsoft.com/office/drawing/2014/main" id="{D3A0E459-EEE2-4060-8D87-E58F256B03F8}"/>
              </a:ext>
            </a:extLst>
          </p:cNvPr>
          <p:cNvGraphicFramePr>
            <a:graphicFrameLocks noGrp="1" noChangeAspect="1"/>
          </p:cNvGraphicFramePr>
          <p:nvPr>
            <p:extLst>
              <p:ext uri="{D42A27DB-BD31-4B8C-83A1-F6EECF244321}">
                <p14:modId xmlns:p14="http://schemas.microsoft.com/office/powerpoint/2010/main" val="859867405"/>
              </p:ext>
            </p:extLst>
          </p:nvPr>
        </p:nvGraphicFramePr>
        <p:xfrm>
          <a:off x="169200" y="1356270"/>
          <a:ext cx="8805600" cy="4482164"/>
        </p:xfrm>
        <a:graphic>
          <a:graphicData uri="http://schemas.openxmlformats.org/drawingml/2006/table">
            <a:tbl>
              <a:tblPr firstRow="1" bandRow="1"/>
              <a:tblGrid>
                <a:gridCol w="1080000">
                  <a:extLst>
                    <a:ext uri="{9D8B030D-6E8A-4147-A177-3AD203B41FA5}">
                      <a16:colId xmlns:a16="http://schemas.microsoft.com/office/drawing/2014/main" val="1299955998"/>
                    </a:ext>
                  </a:extLst>
                </a:gridCol>
                <a:gridCol w="1540800">
                  <a:extLst>
                    <a:ext uri="{9D8B030D-6E8A-4147-A177-3AD203B41FA5}">
                      <a16:colId xmlns:a16="http://schemas.microsoft.com/office/drawing/2014/main" val="387639415"/>
                    </a:ext>
                  </a:extLst>
                </a:gridCol>
                <a:gridCol w="6184800">
                  <a:extLst>
                    <a:ext uri="{9D8B030D-6E8A-4147-A177-3AD203B41FA5}">
                      <a16:colId xmlns:a16="http://schemas.microsoft.com/office/drawing/2014/main" val="2661647397"/>
                    </a:ext>
                  </a:extLst>
                </a:gridCol>
              </a:tblGrid>
              <a:tr h="343702">
                <a:tc>
                  <a:txBody>
                    <a:bodyPr/>
                    <a:lstStyle>
                      <a:lvl1pPr marL="0" algn="l" defTabSz="685800" rtl="0" eaLnBrk="1" latinLnBrk="0" hangingPunct="1">
                        <a:defRPr sz="1350" b="1" kern="1200">
                          <a:solidFill>
                            <a:schemeClr val="bg1"/>
                          </a:solidFill>
                          <a:latin typeface="Calibri" panose="020F0502020204030204"/>
                        </a:defRPr>
                      </a:lvl1pPr>
                      <a:lvl2pPr marL="342900" algn="l" defTabSz="685800" rtl="0" eaLnBrk="1" latinLnBrk="0" hangingPunct="1">
                        <a:defRPr sz="1350" b="1" kern="1200">
                          <a:solidFill>
                            <a:schemeClr val="bg1"/>
                          </a:solidFill>
                          <a:latin typeface="Calibri" panose="020F0502020204030204"/>
                        </a:defRPr>
                      </a:lvl2pPr>
                      <a:lvl3pPr marL="685800" algn="l" defTabSz="685800" rtl="0" eaLnBrk="1" latinLnBrk="0" hangingPunct="1">
                        <a:defRPr sz="1350" b="1" kern="1200">
                          <a:solidFill>
                            <a:schemeClr val="bg1"/>
                          </a:solidFill>
                          <a:latin typeface="Calibri" panose="020F0502020204030204"/>
                        </a:defRPr>
                      </a:lvl3pPr>
                      <a:lvl4pPr marL="1028700" algn="l" defTabSz="685800" rtl="0" eaLnBrk="1" latinLnBrk="0" hangingPunct="1">
                        <a:defRPr sz="1350" b="1" kern="1200">
                          <a:solidFill>
                            <a:schemeClr val="bg1"/>
                          </a:solidFill>
                          <a:latin typeface="Calibri" panose="020F0502020204030204"/>
                        </a:defRPr>
                      </a:lvl4pPr>
                      <a:lvl5pPr marL="1371600" algn="l" defTabSz="685800" rtl="0" eaLnBrk="1" latinLnBrk="0" hangingPunct="1">
                        <a:defRPr sz="1350" b="1" kern="1200">
                          <a:solidFill>
                            <a:schemeClr val="bg1"/>
                          </a:solidFill>
                          <a:latin typeface="Calibri" panose="020F0502020204030204"/>
                        </a:defRPr>
                      </a:lvl5pPr>
                      <a:lvl6pPr marL="1714500" algn="l" defTabSz="685800" rtl="0" eaLnBrk="1" latinLnBrk="0" hangingPunct="1">
                        <a:defRPr sz="1350" b="1" kern="1200">
                          <a:solidFill>
                            <a:schemeClr val="bg1"/>
                          </a:solidFill>
                          <a:latin typeface="Calibri" panose="020F0502020204030204"/>
                        </a:defRPr>
                      </a:lvl6pPr>
                      <a:lvl7pPr marL="2057400" algn="l" defTabSz="685800" rtl="0" eaLnBrk="1" latinLnBrk="0" hangingPunct="1">
                        <a:defRPr sz="1350" b="1" kern="1200">
                          <a:solidFill>
                            <a:schemeClr val="bg1"/>
                          </a:solidFill>
                          <a:latin typeface="Calibri" panose="020F0502020204030204"/>
                        </a:defRPr>
                      </a:lvl7pPr>
                      <a:lvl8pPr marL="2400300" algn="l" defTabSz="685800" rtl="0" eaLnBrk="1" latinLnBrk="0" hangingPunct="1">
                        <a:defRPr sz="1350" b="1" kern="1200">
                          <a:solidFill>
                            <a:schemeClr val="bg1"/>
                          </a:solidFill>
                          <a:latin typeface="Calibri" panose="020F0502020204030204"/>
                        </a:defRPr>
                      </a:lvl8pPr>
                      <a:lvl9pPr marL="2743200" algn="l" defTabSz="685800" rtl="0" eaLnBrk="1" latinLnBrk="0" hangingPunct="1">
                        <a:defRPr sz="1350" b="1" kern="1200">
                          <a:solidFill>
                            <a:schemeClr val="bg1"/>
                          </a:solidFill>
                          <a:latin typeface="Calibri" panose="020F0502020204030204"/>
                        </a:defRPr>
                      </a:lvl9pPr>
                    </a:lstStyle>
                    <a:p>
                      <a:pPr algn="ctr"/>
                      <a:r>
                        <a:rPr lang="fr-FR" sz="1400" dirty="0"/>
                        <a:t>Quartier</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solidFill>
                      <a:srgbClr val="003E64"/>
                    </a:solidFill>
                  </a:tcPr>
                </a:tc>
                <a:tc>
                  <a:txBody>
                    <a:bodyPr/>
                    <a:lstStyle>
                      <a:lvl1pPr marL="0" algn="l" defTabSz="685800" rtl="0" eaLnBrk="1" latinLnBrk="0" hangingPunct="1">
                        <a:defRPr sz="1350" b="1" kern="1200">
                          <a:solidFill>
                            <a:schemeClr val="bg1"/>
                          </a:solidFill>
                          <a:latin typeface="Calibri" panose="020F0502020204030204"/>
                        </a:defRPr>
                      </a:lvl1pPr>
                      <a:lvl2pPr marL="342900" algn="l" defTabSz="685800" rtl="0" eaLnBrk="1" latinLnBrk="0" hangingPunct="1">
                        <a:defRPr sz="1350" b="1" kern="1200">
                          <a:solidFill>
                            <a:schemeClr val="bg1"/>
                          </a:solidFill>
                          <a:latin typeface="Calibri" panose="020F0502020204030204"/>
                        </a:defRPr>
                      </a:lvl2pPr>
                      <a:lvl3pPr marL="685800" algn="l" defTabSz="685800" rtl="0" eaLnBrk="1" latinLnBrk="0" hangingPunct="1">
                        <a:defRPr sz="1350" b="1" kern="1200">
                          <a:solidFill>
                            <a:schemeClr val="bg1"/>
                          </a:solidFill>
                          <a:latin typeface="Calibri" panose="020F0502020204030204"/>
                        </a:defRPr>
                      </a:lvl3pPr>
                      <a:lvl4pPr marL="1028700" algn="l" defTabSz="685800" rtl="0" eaLnBrk="1" latinLnBrk="0" hangingPunct="1">
                        <a:defRPr sz="1350" b="1" kern="1200">
                          <a:solidFill>
                            <a:schemeClr val="bg1"/>
                          </a:solidFill>
                          <a:latin typeface="Calibri" panose="020F0502020204030204"/>
                        </a:defRPr>
                      </a:lvl4pPr>
                      <a:lvl5pPr marL="1371600" algn="l" defTabSz="685800" rtl="0" eaLnBrk="1" latinLnBrk="0" hangingPunct="1">
                        <a:defRPr sz="1350" b="1" kern="1200">
                          <a:solidFill>
                            <a:schemeClr val="bg1"/>
                          </a:solidFill>
                          <a:latin typeface="Calibri" panose="020F0502020204030204"/>
                        </a:defRPr>
                      </a:lvl5pPr>
                      <a:lvl6pPr marL="1714500" algn="l" defTabSz="685800" rtl="0" eaLnBrk="1" latinLnBrk="0" hangingPunct="1">
                        <a:defRPr sz="1350" b="1" kern="1200">
                          <a:solidFill>
                            <a:schemeClr val="bg1"/>
                          </a:solidFill>
                          <a:latin typeface="Calibri" panose="020F0502020204030204"/>
                        </a:defRPr>
                      </a:lvl6pPr>
                      <a:lvl7pPr marL="2057400" algn="l" defTabSz="685800" rtl="0" eaLnBrk="1" latinLnBrk="0" hangingPunct="1">
                        <a:defRPr sz="1350" b="1" kern="1200">
                          <a:solidFill>
                            <a:schemeClr val="bg1"/>
                          </a:solidFill>
                          <a:latin typeface="Calibri" panose="020F0502020204030204"/>
                        </a:defRPr>
                      </a:lvl7pPr>
                      <a:lvl8pPr marL="2400300" algn="l" defTabSz="685800" rtl="0" eaLnBrk="1" latinLnBrk="0" hangingPunct="1">
                        <a:defRPr sz="1350" b="1" kern="1200">
                          <a:solidFill>
                            <a:schemeClr val="bg1"/>
                          </a:solidFill>
                          <a:latin typeface="Calibri" panose="020F0502020204030204"/>
                        </a:defRPr>
                      </a:lvl8pPr>
                      <a:lvl9pPr marL="2743200" algn="l" defTabSz="685800" rtl="0" eaLnBrk="1" latinLnBrk="0" hangingPunct="1">
                        <a:defRPr sz="1350" b="1" kern="1200">
                          <a:solidFill>
                            <a:schemeClr val="bg1"/>
                          </a:solidFill>
                          <a:latin typeface="Calibri" panose="020F0502020204030204"/>
                        </a:defRPr>
                      </a:lvl9pPr>
                    </a:lstStyle>
                    <a:p>
                      <a:pPr algn="ctr"/>
                      <a:r>
                        <a:rPr lang="fr-FR" sz="1400" dirty="0"/>
                        <a:t>Fonction</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solidFill>
                      <a:srgbClr val="003E64"/>
                    </a:solidFill>
                  </a:tcPr>
                </a:tc>
                <a:tc>
                  <a:txBody>
                    <a:bodyPr/>
                    <a:lstStyle>
                      <a:lvl1pPr marL="0" algn="l" defTabSz="685800" rtl="0" eaLnBrk="1" latinLnBrk="0" hangingPunct="1">
                        <a:defRPr sz="1350" b="1" kern="1200">
                          <a:solidFill>
                            <a:schemeClr val="bg1"/>
                          </a:solidFill>
                          <a:latin typeface="Calibri" panose="020F0502020204030204"/>
                        </a:defRPr>
                      </a:lvl1pPr>
                      <a:lvl2pPr marL="342900" algn="l" defTabSz="685800" rtl="0" eaLnBrk="1" latinLnBrk="0" hangingPunct="1">
                        <a:defRPr sz="1350" b="1" kern="1200">
                          <a:solidFill>
                            <a:schemeClr val="bg1"/>
                          </a:solidFill>
                          <a:latin typeface="Calibri" panose="020F0502020204030204"/>
                        </a:defRPr>
                      </a:lvl2pPr>
                      <a:lvl3pPr marL="685800" algn="l" defTabSz="685800" rtl="0" eaLnBrk="1" latinLnBrk="0" hangingPunct="1">
                        <a:defRPr sz="1350" b="1" kern="1200">
                          <a:solidFill>
                            <a:schemeClr val="bg1"/>
                          </a:solidFill>
                          <a:latin typeface="Calibri" panose="020F0502020204030204"/>
                        </a:defRPr>
                      </a:lvl3pPr>
                      <a:lvl4pPr marL="1028700" algn="l" defTabSz="685800" rtl="0" eaLnBrk="1" latinLnBrk="0" hangingPunct="1">
                        <a:defRPr sz="1350" b="1" kern="1200">
                          <a:solidFill>
                            <a:schemeClr val="bg1"/>
                          </a:solidFill>
                          <a:latin typeface="Calibri" panose="020F0502020204030204"/>
                        </a:defRPr>
                      </a:lvl4pPr>
                      <a:lvl5pPr marL="1371600" algn="l" defTabSz="685800" rtl="0" eaLnBrk="1" latinLnBrk="0" hangingPunct="1">
                        <a:defRPr sz="1350" b="1" kern="1200">
                          <a:solidFill>
                            <a:schemeClr val="bg1"/>
                          </a:solidFill>
                          <a:latin typeface="Calibri" panose="020F0502020204030204"/>
                        </a:defRPr>
                      </a:lvl5pPr>
                      <a:lvl6pPr marL="1714500" algn="l" defTabSz="685800" rtl="0" eaLnBrk="1" latinLnBrk="0" hangingPunct="1">
                        <a:defRPr sz="1350" b="1" kern="1200">
                          <a:solidFill>
                            <a:schemeClr val="bg1"/>
                          </a:solidFill>
                          <a:latin typeface="Calibri" panose="020F0502020204030204"/>
                        </a:defRPr>
                      </a:lvl6pPr>
                      <a:lvl7pPr marL="2057400" algn="l" defTabSz="685800" rtl="0" eaLnBrk="1" latinLnBrk="0" hangingPunct="1">
                        <a:defRPr sz="1350" b="1" kern="1200">
                          <a:solidFill>
                            <a:schemeClr val="bg1"/>
                          </a:solidFill>
                          <a:latin typeface="Calibri" panose="020F0502020204030204"/>
                        </a:defRPr>
                      </a:lvl7pPr>
                      <a:lvl8pPr marL="2400300" algn="l" defTabSz="685800" rtl="0" eaLnBrk="1" latinLnBrk="0" hangingPunct="1">
                        <a:defRPr sz="1350" b="1" kern="1200">
                          <a:solidFill>
                            <a:schemeClr val="bg1"/>
                          </a:solidFill>
                          <a:latin typeface="Calibri" panose="020F0502020204030204"/>
                        </a:defRPr>
                      </a:lvl8pPr>
                      <a:lvl9pPr marL="2743200" algn="l" defTabSz="685800" rtl="0" eaLnBrk="1" latinLnBrk="0" hangingPunct="1">
                        <a:defRPr sz="1350" b="1" kern="1200">
                          <a:solidFill>
                            <a:schemeClr val="bg1"/>
                          </a:solidFill>
                          <a:latin typeface="Calibri" panose="020F0502020204030204"/>
                        </a:defRPr>
                      </a:lvl9pPr>
                    </a:lstStyle>
                    <a:p>
                      <a:pPr algn="ctr"/>
                      <a:r>
                        <a:rPr lang="fr-FR" sz="1400" dirty="0"/>
                        <a:t>Définition / Référence(s) / Explications</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solidFill>
                      <a:srgbClr val="003E64"/>
                    </a:solidFill>
                  </a:tcPr>
                </a:tc>
                <a:extLst>
                  <a:ext uri="{0D108BD9-81ED-4DB2-BD59-A6C34878D82A}">
                    <a16:rowId xmlns:a16="http://schemas.microsoft.com/office/drawing/2014/main" val="161452270"/>
                  </a:ext>
                </a:extLst>
              </a:tr>
              <a:tr h="354978">
                <a:tc rowSpan="4">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b="1" u="none" kern="1200" dirty="0">
                          <a:solidFill>
                            <a:schemeClr val="accent1">
                              <a:lumMod val="50000"/>
                            </a:schemeClr>
                          </a:solidFill>
                          <a:latin typeface="Calibri" panose="020F0502020204030204" pitchFamily="34" charset="0"/>
                          <a:ea typeface="+mn-ea"/>
                          <a:cs typeface="+mn-cs"/>
                        </a:rPr>
                        <a:t>Soins de l’usager</a:t>
                      </a:r>
                    </a:p>
                  </a:txBody>
                  <a:tcPr anchor="ct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Gestion du dossier médical</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mn-lt"/>
                          <a:ea typeface="+mn-ea"/>
                          <a:cs typeface="+mn-cs"/>
                        </a:rPr>
                        <a:t>Un dossier médical est constitué pour chaque patient hospitalisé dans un établissement de santé public ou privé </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mn-lt"/>
                          <a:ea typeface="+mn-ea"/>
                          <a:cs typeface="+mn-cs"/>
                        </a:rPr>
                        <a:t>(Art. L. 1111-7 du CSP, Art. R1112-2 du CSP, Art. D. 312-59-6 du CASF)</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i="0" kern="1200" dirty="0">
                          <a:solidFill>
                            <a:schemeClr val="tx2"/>
                          </a:solidFill>
                          <a:latin typeface="Calibri" panose="020F0502020204030204"/>
                          <a:ea typeface="+mn-ea"/>
                          <a:cs typeface="+mn-cs"/>
                        </a:rPr>
                        <a:t>Suivi et intégration des informations médicales de l’usager saisies par les différents professionnels de santé : Prescriptions, déficiences, bilans, certificats médicaux, etc.</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168242912"/>
                  </a:ext>
                </a:extLst>
              </a:tr>
              <a:tr h="354978">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fr-FR" sz="900" b="1" u="none" kern="1200" dirty="0">
                        <a:solidFill>
                          <a:srgbClr val="FED222"/>
                        </a:solidFill>
                        <a:latin typeface="Calibri" panose="020F0502020204030204" pitchFamily="34" charset="0"/>
                        <a:ea typeface="+mn-ea"/>
                        <a:cs typeface="+mn-cs"/>
                      </a:endParaRP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Gestion du dossier de soins</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En EHPAD, un dossier type de soins est établi sous la responsabilité du responsable de l'établissement par le médecin coordonnateur (Art. D. 312-158 du CASF et pour certaines structures : D.312-37 CASF D.312-49: D.312-59-6)</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i="0" kern="1200" dirty="0">
                          <a:solidFill>
                            <a:schemeClr val="tx2"/>
                          </a:solidFill>
                          <a:latin typeface="Calibri" panose="020F0502020204030204"/>
                          <a:ea typeface="+mn-ea"/>
                          <a:cs typeface="+mn-cs"/>
                        </a:rPr>
                        <a:t>Suivi et intégration des informations du dossier de soins de l’usager saisies par les différents professionnels de santé : Transmissions, fiches de liaison, protocoles de soins, etc.</a:t>
                      </a:r>
                      <a:endParaRPr lang="fr-FR" sz="900" i="1" dirty="0">
                        <a:solidFill>
                          <a:schemeClr val="tx2"/>
                        </a:solidFill>
                      </a:endParaRP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2022506520"/>
                  </a:ext>
                </a:extLst>
              </a:tr>
              <a:tr h="343702">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fr-FR" sz="900" b="1" u="none" kern="1200" dirty="0">
                        <a:solidFill>
                          <a:srgbClr val="FED222"/>
                        </a:solidFill>
                        <a:latin typeface="Calibri" panose="020F0502020204030204" pitchFamily="34" charset="0"/>
                        <a:ea typeface="+mn-ea"/>
                        <a:cs typeface="+mn-cs"/>
                      </a:endParaRP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Gestion du dossier paramédical</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b="1" i="0" kern="1200" dirty="0">
                          <a:solidFill>
                            <a:schemeClr val="tx2"/>
                          </a:solidFill>
                          <a:latin typeface="Calibri" panose="020F0502020204030204"/>
                          <a:ea typeface="+mn-ea"/>
                          <a:cs typeface="+mn-cs"/>
                        </a:rPr>
                        <a:t>Suivi et intégration des informations de l’usager saisies par les différents acteurs paramédicaux</a:t>
                      </a:r>
                      <a:endParaRPr lang="fr-FR" sz="900" i="1" kern="1200" dirty="0">
                        <a:solidFill>
                          <a:schemeClr val="tx2"/>
                        </a:solidFill>
                        <a:latin typeface="+mn-lt"/>
                        <a:ea typeface="+mn-ea"/>
                        <a:cs typeface="+mn-cs"/>
                      </a:endParaRP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333912591"/>
                  </a:ext>
                </a:extLst>
              </a:tr>
              <a:tr h="343702">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fr-FR" sz="900" b="1" u="none" kern="1200" dirty="0">
                        <a:solidFill>
                          <a:srgbClr val="FED222"/>
                        </a:solidFill>
                        <a:latin typeface="Calibri" panose="020F0502020204030204" pitchFamily="34" charset="0"/>
                        <a:ea typeface="+mn-ea"/>
                        <a:cs typeface="+mn-cs"/>
                      </a:endParaRP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Gestion des outils de rééducation et d’aide à l’accompagnement</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b="1" i="0" kern="1200" dirty="0">
                          <a:solidFill>
                            <a:schemeClr val="tx2"/>
                          </a:solidFill>
                          <a:latin typeface="+mn-lt"/>
                          <a:ea typeface="+mn-ea"/>
                          <a:cs typeface="+mn-cs"/>
                        </a:rPr>
                        <a:t>Suivi et intégration des outils de rééducation et d’aide à l’accompagnement utilisés et des résultats afférents</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22088538"/>
                  </a:ext>
                </a:extLst>
              </a:tr>
              <a:tr h="343702">
                <a:tc rowSpan="4">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b="1" u="none" kern="1200" dirty="0">
                          <a:solidFill>
                            <a:schemeClr val="accent1">
                              <a:lumMod val="50000"/>
                            </a:schemeClr>
                          </a:solidFill>
                          <a:latin typeface="Calibri" panose="020F0502020204030204" pitchFamily="34" charset="0"/>
                          <a:ea typeface="+mn-ea"/>
                          <a:cs typeface="+mn-cs"/>
                        </a:rPr>
                        <a:t>Gestion du circuit médicament</a:t>
                      </a:r>
                    </a:p>
                  </a:txBody>
                  <a:tcPr anchor="ct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Gestion des prescriptions</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Art. R. 5132-3 du CSP</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i="0" dirty="0">
                          <a:solidFill>
                            <a:schemeClr val="tx2"/>
                          </a:solidFill>
                        </a:rPr>
                        <a:t>Suivi et intégration des prescriptions au dossier médical</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i="0" dirty="0">
                          <a:solidFill>
                            <a:schemeClr val="tx2"/>
                          </a:solidFill>
                        </a:rPr>
                        <a:t>Gestion des alertes sur tout élément comportant une date (ex. : renouvellement de prescription)</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2011461972"/>
                  </a:ext>
                </a:extLst>
              </a:tr>
              <a:tr h="343702">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fr-FR" sz="900" b="1" u="none" kern="1200" dirty="0">
                        <a:solidFill>
                          <a:srgbClr val="52646D"/>
                        </a:solidFill>
                        <a:latin typeface="Calibri" panose="020F0502020204030204" pitchFamily="34" charset="0"/>
                        <a:ea typeface="+mn-ea"/>
                        <a:cs typeface="+mn-cs"/>
                      </a:endParaRPr>
                    </a:p>
                  </a:txBody>
                  <a:tcPr anchor="ct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fr-FR" sz="900" kern="1200" dirty="0">
                          <a:solidFill>
                            <a:schemeClr val="tx2"/>
                          </a:solidFill>
                          <a:latin typeface="Calibri" panose="020F0502020204030204"/>
                          <a:ea typeface="+mn-ea"/>
                          <a:cs typeface="+mn-cs"/>
                        </a:rPr>
                        <a:t>Préparation et administration médicamenteuse</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Art. L. 1110-8 CSP (libre choix du pharmacien en EHPAD), Art. R 4235-48 CSP</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i="0" dirty="0">
                          <a:solidFill>
                            <a:schemeClr val="tx2"/>
                          </a:solidFill>
                        </a:rPr>
                        <a:t>Suivi de la validité de l’ordonnance, des modalités de traitement, des contre-indications et interactions en cohérence avec le dossier de l’usager</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444379192"/>
                  </a:ext>
                </a:extLst>
              </a:tr>
              <a:tr h="354978">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endParaRPr lang="fr-FR" sz="900" b="1" u="none" kern="1200" dirty="0">
                        <a:solidFill>
                          <a:srgbClr val="52646D"/>
                        </a:solidFill>
                        <a:latin typeface="Calibri" panose="020F0502020204030204" pitchFamily="34" charset="0"/>
                        <a:ea typeface="+mn-ea"/>
                        <a:cs typeface="+mn-cs"/>
                      </a:endParaRPr>
                    </a:p>
                  </a:txBody>
                  <a:tcPr anchor="ct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fr-FR" sz="900" kern="1200" dirty="0">
                          <a:solidFill>
                            <a:schemeClr val="tx2"/>
                          </a:solidFill>
                          <a:latin typeface="Calibri" panose="020F0502020204030204"/>
                          <a:ea typeface="+mn-ea"/>
                          <a:cs typeface="+mn-cs"/>
                        </a:rPr>
                        <a:t>Gestion de la délivrance</a:t>
                      </a:r>
                    </a:p>
                    <a:p>
                      <a:pPr algn="just"/>
                      <a:endParaRPr lang="fr-FR" sz="900" kern="1200" dirty="0">
                        <a:solidFill>
                          <a:schemeClr val="tx2"/>
                        </a:solidFill>
                        <a:latin typeface="+mn-lt"/>
                        <a:ea typeface="+mn-ea"/>
                        <a:cs typeface="+mn-cs"/>
                      </a:endParaRP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Art. L313-26 du CASF modifié par LOI n°2009-879, du 21 juillet 2009, Art. 124 (V), Art. R. 4311-4  et R4312-14 CSP (Aide à la prise AS/AMP), Art. R 4311-5 CSP (IDE Rôle propre), Art. R4311-7 CSP ( IDE Rôle prescrit)</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i="0" dirty="0">
                          <a:solidFill>
                            <a:schemeClr val="tx2"/>
                          </a:solidFill>
                        </a:rPr>
                        <a:t>Intégration et suivi des protocoles et des médicaments administrés et suivi de la délivrance du médicament à l’usager (acceptation / refus)</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1973517075"/>
                  </a:ext>
                </a:extLst>
              </a:tr>
              <a:tr h="343702">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endParaRPr lang="fr-FR" sz="900" b="1" u="none" kern="1200" dirty="0">
                        <a:solidFill>
                          <a:srgbClr val="52646D"/>
                        </a:solidFill>
                        <a:latin typeface="Calibri" panose="020F0502020204030204" pitchFamily="34" charset="0"/>
                        <a:ea typeface="+mn-ea"/>
                        <a:cs typeface="+mn-cs"/>
                      </a:endParaRPr>
                    </a:p>
                  </a:txBody>
                  <a:tcPr anchor="ct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Gestion des stocks</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b="1" i="0" kern="1200" dirty="0">
                          <a:solidFill>
                            <a:schemeClr val="tx2"/>
                          </a:solidFill>
                          <a:latin typeface="+mn-lt"/>
                          <a:ea typeface="+mn-ea"/>
                          <a:cs typeface="+mn-cs"/>
                        </a:rPr>
                        <a:t>Suivi de l’approvisionnement et du stockage des médicaments</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3310723078"/>
                  </a:ext>
                </a:extLst>
              </a:tr>
            </a:tbl>
          </a:graphicData>
        </a:graphic>
      </p:graphicFrame>
      <p:sp>
        <p:nvSpPr>
          <p:cNvPr id="4" name="Titre 1"/>
          <p:cNvSpPr>
            <a:spLocks noGrp="1"/>
          </p:cNvSpPr>
          <p:nvPr>
            <p:ph type="title"/>
          </p:nvPr>
        </p:nvSpPr>
        <p:spPr>
          <a:xfrm>
            <a:off x="2043953" y="695807"/>
            <a:ext cx="6930848" cy="591316"/>
          </a:xfrm>
        </p:spPr>
        <p:txBody>
          <a:bodyPr/>
          <a:lstStyle/>
          <a:p>
            <a:r>
              <a:rPr lang="fr-FR" dirty="0"/>
              <a:t>Détail des fonctions cœur de métier</a:t>
            </a:r>
            <a:r>
              <a:rPr lang="fr-FR" sz="2000" b="0" i="1" dirty="0"/>
              <a:t> (1/3)</a:t>
            </a:r>
            <a:endParaRPr lang="fr-FR" b="0" i="1" dirty="0"/>
          </a:p>
        </p:txBody>
      </p:sp>
    </p:spTree>
    <p:extLst>
      <p:ext uri="{BB962C8B-B14F-4D97-AF65-F5344CB8AC3E}">
        <p14:creationId xmlns:p14="http://schemas.microsoft.com/office/powerpoint/2010/main" val="478600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a:extLst>
              <a:ext uri="{FF2B5EF4-FFF2-40B4-BE49-F238E27FC236}">
                <a16:creationId xmlns:a16="http://schemas.microsoft.com/office/drawing/2014/main" id="{11A527DB-0D9F-40A8-A8D8-A4FFFCCE6A02}"/>
              </a:ext>
            </a:extLst>
          </p:cNvPr>
          <p:cNvGraphicFramePr>
            <a:graphicFrameLocks noGrp="1" noChangeAspect="1"/>
          </p:cNvGraphicFramePr>
          <p:nvPr>
            <p:extLst>
              <p:ext uri="{D42A27DB-BD31-4B8C-83A1-F6EECF244321}">
                <p14:modId xmlns:p14="http://schemas.microsoft.com/office/powerpoint/2010/main" val="424713204"/>
              </p:ext>
            </p:extLst>
          </p:nvPr>
        </p:nvGraphicFramePr>
        <p:xfrm>
          <a:off x="169612" y="1326734"/>
          <a:ext cx="8804776" cy="5028160"/>
        </p:xfrm>
        <a:graphic>
          <a:graphicData uri="http://schemas.openxmlformats.org/drawingml/2006/table">
            <a:tbl>
              <a:tblPr firstRow="1" bandRow="1"/>
              <a:tblGrid>
                <a:gridCol w="1080000">
                  <a:extLst>
                    <a:ext uri="{9D8B030D-6E8A-4147-A177-3AD203B41FA5}">
                      <a16:colId xmlns:a16="http://schemas.microsoft.com/office/drawing/2014/main" val="1299955998"/>
                    </a:ext>
                  </a:extLst>
                </a:gridCol>
                <a:gridCol w="1539875">
                  <a:extLst>
                    <a:ext uri="{9D8B030D-6E8A-4147-A177-3AD203B41FA5}">
                      <a16:colId xmlns:a16="http://schemas.microsoft.com/office/drawing/2014/main" val="387639415"/>
                    </a:ext>
                  </a:extLst>
                </a:gridCol>
                <a:gridCol w="6184901">
                  <a:extLst>
                    <a:ext uri="{9D8B030D-6E8A-4147-A177-3AD203B41FA5}">
                      <a16:colId xmlns:a16="http://schemas.microsoft.com/office/drawing/2014/main" val="2661647397"/>
                    </a:ext>
                  </a:extLst>
                </a:gridCol>
              </a:tblGrid>
              <a:tr h="342380">
                <a:tc>
                  <a:txBody>
                    <a:bodyPr/>
                    <a:lstStyle>
                      <a:lvl1pPr marL="0" algn="l" defTabSz="685800" rtl="0" eaLnBrk="1" latinLnBrk="0" hangingPunct="1">
                        <a:defRPr sz="1350" b="1" kern="1200">
                          <a:solidFill>
                            <a:schemeClr val="bg1"/>
                          </a:solidFill>
                          <a:latin typeface="Calibri" panose="020F0502020204030204"/>
                        </a:defRPr>
                      </a:lvl1pPr>
                      <a:lvl2pPr marL="342900" algn="l" defTabSz="685800" rtl="0" eaLnBrk="1" latinLnBrk="0" hangingPunct="1">
                        <a:defRPr sz="1350" b="1" kern="1200">
                          <a:solidFill>
                            <a:schemeClr val="bg1"/>
                          </a:solidFill>
                          <a:latin typeface="Calibri" panose="020F0502020204030204"/>
                        </a:defRPr>
                      </a:lvl2pPr>
                      <a:lvl3pPr marL="685800" algn="l" defTabSz="685800" rtl="0" eaLnBrk="1" latinLnBrk="0" hangingPunct="1">
                        <a:defRPr sz="1350" b="1" kern="1200">
                          <a:solidFill>
                            <a:schemeClr val="bg1"/>
                          </a:solidFill>
                          <a:latin typeface="Calibri" panose="020F0502020204030204"/>
                        </a:defRPr>
                      </a:lvl3pPr>
                      <a:lvl4pPr marL="1028700" algn="l" defTabSz="685800" rtl="0" eaLnBrk="1" latinLnBrk="0" hangingPunct="1">
                        <a:defRPr sz="1350" b="1" kern="1200">
                          <a:solidFill>
                            <a:schemeClr val="bg1"/>
                          </a:solidFill>
                          <a:latin typeface="Calibri" panose="020F0502020204030204"/>
                        </a:defRPr>
                      </a:lvl4pPr>
                      <a:lvl5pPr marL="1371600" algn="l" defTabSz="685800" rtl="0" eaLnBrk="1" latinLnBrk="0" hangingPunct="1">
                        <a:defRPr sz="1350" b="1" kern="1200">
                          <a:solidFill>
                            <a:schemeClr val="bg1"/>
                          </a:solidFill>
                          <a:latin typeface="Calibri" panose="020F0502020204030204"/>
                        </a:defRPr>
                      </a:lvl5pPr>
                      <a:lvl6pPr marL="1714500" algn="l" defTabSz="685800" rtl="0" eaLnBrk="1" latinLnBrk="0" hangingPunct="1">
                        <a:defRPr sz="1350" b="1" kern="1200">
                          <a:solidFill>
                            <a:schemeClr val="bg1"/>
                          </a:solidFill>
                          <a:latin typeface="Calibri" panose="020F0502020204030204"/>
                        </a:defRPr>
                      </a:lvl6pPr>
                      <a:lvl7pPr marL="2057400" algn="l" defTabSz="685800" rtl="0" eaLnBrk="1" latinLnBrk="0" hangingPunct="1">
                        <a:defRPr sz="1350" b="1" kern="1200">
                          <a:solidFill>
                            <a:schemeClr val="bg1"/>
                          </a:solidFill>
                          <a:latin typeface="Calibri" panose="020F0502020204030204"/>
                        </a:defRPr>
                      </a:lvl7pPr>
                      <a:lvl8pPr marL="2400300" algn="l" defTabSz="685800" rtl="0" eaLnBrk="1" latinLnBrk="0" hangingPunct="1">
                        <a:defRPr sz="1350" b="1" kern="1200">
                          <a:solidFill>
                            <a:schemeClr val="bg1"/>
                          </a:solidFill>
                          <a:latin typeface="Calibri" panose="020F0502020204030204"/>
                        </a:defRPr>
                      </a:lvl8pPr>
                      <a:lvl9pPr marL="2743200" algn="l" defTabSz="685800" rtl="0" eaLnBrk="1" latinLnBrk="0" hangingPunct="1">
                        <a:defRPr sz="1350" b="1" kern="1200">
                          <a:solidFill>
                            <a:schemeClr val="bg1"/>
                          </a:solidFill>
                          <a:latin typeface="Calibri" panose="020F0502020204030204"/>
                        </a:defRPr>
                      </a:lvl9pPr>
                    </a:lstStyle>
                    <a:p>
                      <a:pPr algn="ctr"/>
                      <a:r>
                        <a:rPr lang="fr-FR" sz="1400" dirty="0"/>
                        <a:t>Quartier</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solidFill>
                      <a:srgbClr val="003E64"/>
                    </a:solidFill>
                  </a:tcPr>
                </a:tc>
                <a:tc>
                  <a:txBody>
                    <a:bodyPr/>
                    <a:lstStyle>
                      <a:lvl1pPr marL="0" algn="l" defTabSz="685800" rtl="0" eaLnBrk="1" latinLnBrk="0" hangingPunct="1">
                        <a:defRPr sz="1350" b="1" kern="1200">
                          <a:solidFill>
                            <a:schemeClr val="bg1"/>
                          </a:solidFill>
                          <a:latin typeface="Calibri" panose="020F0502020204030204"/>
                        </a:defRPr>
                      </a:lvl1pPr>
                      <a:lvl2pPr marL="342900" algn="l" defTabSz="685800" rtl="0" eaLnBrk="1" latinLnBrk="0" hangingPunct="1">
                        <a:defRPr sz="1350" b="1" kern="1200">
                          <a:solidFill>
                            <a:schemeClr val="bg1"/>
                          </a:solidFill>
                          <a:latin typeface="Calibri" panose="020F0502020204030204"/>
                        </a:defRPr>
                      </a:lvl2pPr>
                      <a:lvl3pPr marL="685800" algn="l" defTabSz="685800" rtl="0" eaLnBrk="1" latinLnBrk="0" hangingPunct="1">
                        <a:defRPr sz="1350" b="1" kern="1200">
                          <a:solidFill>
                            <a:schemeClr val="bg1"/>
                          </a:solidFill>
                          <a:latin typeface="Calibri" panose="020F0502020204030204"/>
                        </a:defRPr>
                      </a:lvl3pPr>
                      <a:lvl4pPr marL="1028700" algn="l" defTabSz="685800" rtl="0" eaLnBrk="1" latinLnBrk="0" hangingPunct="1">
                        <a:defRPr sz="1350" b="1" kern="1200">
                          <a:solidFill>
                            <a:schemeClr val="bg1"/>
                          </a:solidFill>
                          <a:latin typeface="Calibri" panose="020F0502020204030204"/>
                        </a:defRPr>
                      </a:lvl4pPr>
                      <a:lvl5pPr marL="1371600" algn="l" defTabSz="685800" rtl="0" eaLnBrk="1" latinLnBrk="0" hangingPunct="1">
                        <a:defRPr sz="1350" b="1" kern="1200">
                          <a:solidFill>
                            <a:schemeClr val="bg1"/>
                          </a:solidFill>
                          <a:latin typeface="Calibri" panose="020F0502020204030204"/>
                        </a:defRPr>
                      </a:lvl5pPr>
                      <a:lvl6pPr marL="1714500" algn="l" defTabSz="685800" rtl="0" eaLnBrk="1" latinLnBrk="0" hangingPunct="1">
                        <a:defRPr sz="1350" b="1" kern="1200">
                          <a:solidFill>
                            <a:schemeClr val="bg1"/>
                          </a:solidFill>
                          <a:latin typeface="Calibri" panose="020F0502020204030204"/>
                        </a:defRPr>
                      </a:lvl6pPr>
                      <a:lvl7pPr marL="2057400" algn="l" defTabSz="685800" rtl="0" eaLnBrk="1" latinLnBrk="0" hangingPunct="1">
                        <a:defRPr sz="1350" b="1" kern="1200">
                          <a:solidFill>
                            <a:schemeClr val="bg1"/>
                          </a:solidFill>
                          <a:latin typeface="Calibri" panose="020F0502020204030204"/>
                        </a:defRPr>
                      </a:lvl7pPr>
                      <a:lvl8pPr marL="2400300" algn="l" defTabSz="685800" rtl="0" eaLnBrk="1" latinLnBrk="0" hangingPunct="1">
                        <a:defRPr sz="1350" b="1" kern="1200">
                          <a:solidFill>
                            <a:schemeClr val="bg1"/>
                          </a:solidFill>
                          <a:latin typeface="Calibri" panose="020F0502020204030204"/>
                        </a:defRPr>
                      </a:lvl8pPr>
                      <a:lvl9pPr marL="2743200" algn="l" defTabSz="685800" rtl="0" eaLnBrk="1" latinLnBrk="0" hangingPunct="1">
                        <a:defRPr sz="1350" b="1" kern="1200">
                          <a:solidFill>
                            <a:schemeClr val="bg1"/>
                          </a:solidFill>
                          <a:latin typeface="Calibri" panose="020F0502020204030204"/>
                        </a:defRPr>
                      </a:lvl9pPr>
                    </a:lstStyle>
                    <a:p>
                      <a:pPr algn="ctr"/>
                      <a:r>
                        <a:rPr lang="fr-FR" sz="1400" dirty="0"/>
                        <a:t>Fonction</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solidFill>
                      <a:srgbClr val="003E64"/>
                    </a:solidFill>
                  </a:tcPr>
                </a:tc>
                <a:tc>
                  <a:txBody>
                    <a:bodyPr/>
                    <a:lstStyle>
                      <a:lvl1pPr marL="0" algn="l" defTabSz="685800" rtl="0" eaLnBrk="1" latinLnBrk="0" hangingPunct="1">
                        <a:defRPr sz="1350" b="1" kern="1200">
                          <a:solidFill>
                            <a:schemeClr val="bg1"/>
                          </a:solidFill>
                          <a:latin typeface="Calibri" panose="020F0502020204030204"/>
                        </a:defRPr>
                      </a:lvl1pPr>
                      <a:lvl2pPr marL="342900" algn="l" defTabSz="685800" rtl="0" eaLnBrk="1" latinLnBrk="0" hangingPunct="1">
                        <a:defRPr sz="1350" b="1" kern="1200">
                          <a:solidFill>
                            <a:schemeClr val="bg1"/>
                          </a:solidFill>
                          <a:latin typeface="Calibri" panose="020F0502020204030204"/>
                        </a:defRPr>
                      </a:lvl2pPr>
                      <a:lvl3pPr marL="685800" algn="l" defTabSz="685800" rtl="0" eaLnBrk="1" latinLnBrk="0" hangingPunct="1">
                        <a:defRPr sz="1350" b="1" kern="1200">
                          <a:solidFill>
                            <a:schemeClr val="bg1"/>
                          </a:solidFill>
                          <a:latin typeface="Calibri" panose="020F0502020204030204"/>
                        </a:defRPr>
                      </a:lvl3pPr>
                      <a:lvl4pPr marL="1028700" algn="l" defTabSz="685800" rtl="0" eaLnBrk="1" latinLnBrk="0" hangingPunct="1">
                        <a:defRPr sz="1350" b="1" kern="1200">
                          <a:solidFill>
                            <a:schemeClr val="bg1"/>
                          </a:solidFill>
                          <a:latin typeface="Calibri" panose="020F0502020204030204"/>
                        </a:defRPr>
                      </a:lvl4pPr>
                      <a:lvl5pPr marL="1371600" algn="l" defTabSz="685800" rtl="0" eaLnBrk="1" latinLnBrk="0" hangingPunct="1">
                        <a:defRPr sz="1350" b="1" kern="1200">
                          <a:solidFill>
                            <a:schemeClr val="bg1"/>
                          </a:solidFill>
                          <a:latin typeface="Calibri" panose="020F0502020204030204"/>
                        </a:defRPr>
                      </a:lvl5pPr>
                      <a:lvl6pPr marL="1714500" algn="l" defTabSz="685800" rtl="0" eaLnBrk="1" latinLnBrk="0" hangingPunct="1">
                        <a:defRPr sz="1350" b="1" kern="1200">
                          <a:solidFill>
                            <a:schemeClr val="bg1"/>
                          </a:solidFill>
                          <a:latin typeface="Calibri" panose="020F0502020204030204"/>
                        </a:defRPr>
                      </a:lvl6pPr>
                      <a:lvl7pPr marL="2057400" algn="l" defTabSz="685800" rtl="0" eaLnBrk="1" latinLnBrk="0" hangingPunct="1">
                        <a:defRPr sz="1350" b="1" kern="1200">
                          <a:solidFill>
                            <a:schemeClr val="bg1"/>
                          </a:solidFill>
                          <a:latin typeface="Calibri" panose="020F0502020204030204"/>
                        </a:defRPr>
                      </a:lvl7pPr>
                      <a:lvl8pPr marL="2400300" algn="l" defTabSz="685800" rtl="0" eaLnBrk="1" latinLnBrk="0" hangingPunct="1">
                        <a:defRPr sz="1350" b="1" kern="1200">
                          <a:solidFill>
                            <a:schemeClr val="bg1"/>
                          </a:solidFill>
                          <a:latin typeface="Calibri" panose="020F0502020204030204"/>
                        </a:defRPr>
                      </a:lvl8pPr>
                      <a:lvl9pPr marL="2743200" algn="l" defTabSz="685800" rtl="0" eaLnBrk="1" latinLnBrk="0" hangingPunct="1">
                        <a:defRPr sz="1350" b="1" kern="1200">
                          <a:solidFill>
                            <a:schemeClr val="bg1"/>
                          </a:solidFill>
                          <a:latin typeface="Calibri" panose="020F0502020204030204"/>
                        </a:defRPr>
                      </a:lvl9pPr>
                    </a:lstStyle>
                    <a:p>
                      <a:pPr algn="ctr"/>
                      <a:r>
                        <a:rPr lang="fr-FR" sz="1400" dirty="0"/>
                        <a:t>Définition / Référence(s) / Explications</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solidFill>
                      <a:srgbClr val="003E64"/>
                    </a:solidFill>
                  </a:tcPr>
                </a:tc>
                <a:extLst>
                  <a:ext uri="{0D108BD9-81ED-4DB2-BD59-A6C34878D82A}">
                    <a16:rowId xmlns:a16="http://schemas.microsoft.com/office/drawing/2014/main" val="161452270"/>
                  </a:ext>
                </a:extLst>
              </a:tr>
              <a:tr h="342380">
                <a:tc rowSpan="4">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b="1" u="none" kern="1200" dirty="0">
                          <a:solidFill>
                            <a:schemeClr val="accent1">
                              <a:lumMod val="50000"/>
                            </a:schemeClr>
                          </a:solidFill>
                          <a:latin typeface="Calibri" panose="020F0502020204030204" pitchFamily="34" charset="0"/>
                          <a:ea typeface="+mn-ea"/>
                          <a:cs typeface="+mn-cs"/>
                        </a:rPr>
                        <a:t>Admission de l’usager</a:t>
                      </a:r>
                    </a:p>
                  </a:txBody>
                  <a:tcPr anchor="ctr">
                    <a:lnL w="6350" cap="flat" cmpd="sng" algn="ctr">
                      <a:solidFill>
                        <a:srgbClr val="003E64"/>
                      </a:solidFill>
                      <a:prstDash val="solid"/>
                      <a:miter lim="800000"/>
                    </a:lnL>
                    <a:lnR>
                      <a:noFill/>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Accueil de la personne</a:t>
                      </a:r>
                    </a:p>
                  </a:txBody>
                  <a:tcPr>
                    <a:lnL>
                      <a:noFill/>
                    </a:lnL>
                    <a:lnR>
                      <a:noFill/>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b="1" i="0" kern="1200" dirty="0">
                          <a:solidFill>
                            <a:schemeClr val="tx2"/>
                          </a:solidFill>
                          <a:latin typeface="Calibri" panose="020F0502020204030204"/>
                          <a:ea typeface="+mn-ea"/>
                          <a:cs typeface="+mn-cs"/>
                        </a:rPr>
                        <a:t>Suivi et intégration</a:t>
                      </a:r>
                      <a:r>
                        <a:rPr lang="fr-FR" sz="900" b="1" i="0" kern="1200" dirty="0">
                          <a:solidFill>
                            <a:schemeClr val="tx2"/>
                          </a:solidFill>
                          <a:latin typeface="+mn-lt"/>
                          <a:ea typeface="+mn-ea"/>
                          <a:cs typeface="+mn-cs"/>
                        </a:rPr>
                        <a:t> des informations relatives au projet d’accueil de l’usager</a:t>
                      </a:r>
                    </a:p>
                    <a:p>
                      <a:pPr marL="0" marR="0" lvl="0" indent="0" algn="just" defTabSz="685800" rtl="0" eaLnBrk="1" fontAlgn="auto" latinLnBrk="0" hangingPunct="1">
                        <a:lnSpc>
                          <a:spcPct val="100000"/>
                        </a:lnSpc>
                        <a:spcBef>
                          <a:spcPts val="0"/>
                        </a:spcBef>
                        <a:spcAft>
                          <a:spcPts val="0"/>
                        </a:spcAft>
                        <a:buClrTx/>
                        <a:buSzTx/>
                        <a:buFontTx/>
                        <a:buNone/>
                        <a:tabLst/>
                        <a:defRPr/>
                      </a:pPr>
                      <a:r>
                        <a:rPr lang="fr-FR" sz="900" b="1" i="0" kern="1200" dirty="0">
                          <a:solidFill>
                            <a:schemeClr val="tx2"/>
                          </a:solidFill>
                          <a:latin typeface="Calibri" panose="020F0502020204030204"/>
                          <a:ea typeface="+mn-ea"/>
                          <a:cs typeface="+mn-cs"/>
                        </a:rPr>
                        <a:t>Suivi et intégration du dossier unique de demande d’admission</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56037961"/>
                  </a:ext>
                </a:extLst>
              </a:tr>
              <a:tr h="342380">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endParaRPr lang="fr-FR" sz="900" b="1" u="none" kern="1200" dirty="0">
                        <a:solidFill>
                          <a:srgbClr val="FED222"/>
                        </a:solidFill>
                        <a:latin typeface="Calibri" panose="020F0502020204030204" pitchFamily="34" charset="0"/>
                        <a:ea typeface="+mn-ea"/>
                        <a:cs typeface="+mn-cs"/>
                      </a:endParaRPr>
                    </a:p>
                  </a:txBody>
                  <a:tcPr anchor="ct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Information et recueil des consentements</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Le consentement éclairé de la personne doit être recherché en l'informant, par tous les moyens adaptés à sa situation, des conditions et conséquences de la prise en charge et de l'accompagnement et en veillant à sa compréhension. Aucun acte médical ni aucun traitement ne peut être pratiqué sans le consentement libre et éclairé de la personne et ce consentement  peut être retiré à tout moment (Annexe 4-2 du décret n°2008-1556 du 31 décembre 2008 CASF - Charte des droits et libertés, Art. L1111-4 CSP)</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Calibri" panose="020F0502020204030204"/>
                          <a:ea typeface="+mn-ea"/>
                          <a:cs typeface="+mn-cs"/>
                        </a:rPr>
                        <a:t>Traitement des données personnelles :  Le consentement (au traitement des données à caractère personnel) à ne pas confondre avec le consentement éclairé, est une des 6 conditions déterminées par le RGPD (article 6 a) ) rendant licite un traitement de données. Le consentement est aussi une des 10 exceptions fixées par le RGPD (article 9.2 a) ) pour rendre possible le traitement des données « sensibles » (dont les données de santé). A noter que le consentement n’est pas systématiquement requis et que d’autres bases juridiques sont possibles.</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i="0" dirty="0">
                          <a:solidFill>
                            <a:schemeClr val="tx2"/>
                          </a:solidFill>
                        </a:rPr>
                        <a:t>Recueil et stockage des consentements de l’usager dans son dossier</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01418939"/>
                  </a:ext>
                </a:extLst>
              </a:tr>
              <a:tr h="342380">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endParaRPr lang="fr-FR" sz="900" b="1" u="none" kern="1200" dirty="0">
                        <a:solidFill>
                          <a:srgbClr val="FED222"/>
                        </a:solidFill>
                        <a:latin typeface="Calibri" panose="020F0502020204030204" pitchFamily="34" charset="0"/>
                        <a:ea typeface="+mn-ea"/>
                        <a:cs typeface="+mn-cs"/>
                      </a:endParaRPr>
                    </a:p>
                  </a:txBody>
                  <a:tcPr anchor="ct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Evaluation de la personne</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b="1" i="0" kern="1200" dirty="0">
                          <a:solidFill>
                            <a:schemeClr val="tx2"/>
                          </a:solidFill>
                          <a:latin typeface="+mn-lt"/>
                          <a:ea typeface="+mn-ea"/>
                          <a:cs typeface="+mn-cs"/>
                        </a:rPr>
                        <a:t>Intégration de l’évaluation de la situation réalisée par la structure ou un professionnel et / ou la MDPH</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31091977"/>
                  </a:ext>
                </a:extLst>
              </a:tr>
              <a:tr h="342380">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endParaRPr lang="fr-FR" sz="900" b="1" u="none" kern="1200" dirty="0">
                        <a:solidFill>
                          <a:srgbClr val="FED222"/>
                        </a:solidFill>
                        <a:latin typeface="Calibri" panose="020F0502020204030204" pitchFamily="34" charset="0"/>
                        <a:ea typeface="+mn-ea"/>
                        <a:cs typeface="+mn-cs"/>
                      </a:endParaRPr>
                    </a:p>
                  </a:txBody>
                  <a:tcPr anchor="ct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Suivi des orientations et des notifications</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b="1" i="0" kern="1200" dirty="0">
                          <a:solidFill>
                            <a:schemeClr val="tx2"/>
                          </a:solidFill>
                          <a:latin typeface="+mn-lt"/>
                          <a:ea typeface="+mn-ea"/>
                          <a:cs typeface="+mn-cs"/>
                        </a:rPr>
                        <a:t>Réception et mise à jour des </a:t>
                      </a:r>
                      <a:r>
                        <a:rPr lang="fr-FR" sz="900" b="1" i="0" kern="1200" dirty="0">
                          <a:solidFill>
                            <a:schemeClr val="tx2"/>
                          </a:solidFill>
                          <a:latin typeface="Calibri" panose="020F0502020204030204"/>
                          <a:ea typeface="+mn-ea"/>
                          <a:cs typeface="+mn-cs"/>
                        </a:rPr>
                        <a:t>orientations et des </a:t>
                      </a:r>
                      <a:r>
                        <a:rPr lang="fr-FR" sz="900" b="1" i="0" kern="1200" dirty="0">
                          <a:solidFill>
                            <a:schemeClr val="tx2"/>
                          </a:solidFill>
                          <a:latin typeface="+mn-lt"/>
                          <a:ea typeface="+mn-ea"/>
                          <a:cs typeface="+mn-cs"/>
                        </a:rPr>
                        <a:t>notifications</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1442134"/>
                  </a:ext>
                </a:extLst>
              </a:tr>
              <a:tr h="342380">
                <a:tc rowSpan="4">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u="none" kern="1200" dirty="0">
                          <a:solidFill>
                            <a:schemeClr val="accent1">
                              <a:lumMod val="50000"/>
                            </a:schemeClr>
                          </a:solidFill>
                          <a:latin typeface="Calibri" panose="020F0502020204030204" pitchFamily="34" charset="0"/>
                          <a:ea typeface="+mn-ea"/>
                          <a:cs typeface="+mn-cs"/>
                        </a:rPr>
                        <a:t>Gestion administrative du dossier</a:t>
                      </a:r>
                    </a:p>
                  </a:txBody>
                  <a:tcPr anchor="ctr">
                    <a:lnL w="6350" cap="flat" cmpd="sng" algn="ctr">
                      <a:solidFill>
                        <a:srgbClr val="003E64"/>
                      </a:solidFill>
                      <a:prstDash val="solid"/>
                      <a:miter lim="800000"/>
                    </a:lnL>
                    <a:lnR>
                      <a:noFill/>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Gestion du dossier administratif</a:t>
                      </a:r>
                    </a:p>
                  </a:txBody>
                  <a:tcPr>
                    <a:lnL>
                      <a:noFill/>
                    </a:lnL>
                    <a:lnR>
                      <a:noFill/>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Art. D. 312-59-6 </a:t>
                      </a:r>
                      <a:r>
                        <a:rPr lang="fr-FR" sz="900" i="1" kern="1200" dirty="0">
                          <a:solidFill>
                            <a:schemeClr val="tx2"/>
                          </a:solidFill>
                          <a:latin typeface="Calibri" panose="020F0502020204030204"/>
                          <a:ea typeface="+mn-ea"/>
                          <a:cs typeface="+mn-cs"/>
                        </a:rPr>
                        <a:t>du CASF pour les ITEP –</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Calibri" panose="020F0502020204030204"/>
                          <a:ea typeface="+mn-ea"/>
                          <a:cs typeface="+mn-cs"/>
                        </a:rPr>
                        <a:t>Si l’obligation de tenir un dossier ne s’impose pas strictement à l’ensemble des structures définies à l’article L312.1 du Code de l’Action Sociale et des Familles (CASF) toutes néanmoins ont obligation, pour permettre l’exercice des droits de la personne accompagnées, de collationner des informations tout au long  de l’accompagnement ce qui revient à tenir un dossier. Quant au dossier médical il est obligatoire pour tous les établissements de santé (Article R1112-2 du Code de la Santé Publique).</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i="0" dirty="0">
                          <a:solidFill>
                            <a:schemeClr val="tx2"/>
                          </a:solidFill>
                        </a:rPr>
                        <a:t>Suivi et mise à jour du dossier administratif de l'usager avec des documents complémentaires structurés ou non (état civil, dossier juridique, dossier social, CV, etc.)</a:t>
                      </a:r>
                    </a:p>
                  </a:txBody>
                  <a:tcPr>
                    <a:lnL>
                      <a:noFill/>
                    </a:lnL>
                    <a:lnR w="6350" cap="flat" cmpd="sng" algn="ctr">
                      <a:solidFill>
                        <a:srgbClr val="003E64"/>
                      </a:solidFill>
                      <a:prstDash val="solid"/>
                      <a:miter lim="800000"/>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168242912"/>
                  </a:ext>
                </a:extLst>
              </a:tr>
              <a:tr h="342380">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fr-FR" sz="900" b="1" u="none" kern="1200" dirty="0">
                        <a:solidFill>
                          <a:srgbClr val="52646D"/>
                        </a:solidFill>
                        <a:latin typeface="Calibri" panose="020F0502020204030204" pitchFamily="34" charset="0"/>
                        <a:ea typeface="+mn-ea"/>
                        <a:cs typeface="+mn-cs"/>
                      </a:endParaRPr>
                    </a:p>
                  </a:txBody>
                  <a:tcPr anchor="ct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Gestion des prestations sociales</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b="1" i="0" kern="1200" dirty="0">
                          <a:solidFill>
                            <a:schemeClr val="tx2"/>
                          </a:solidFill>
                          <a:latin typeface="+mn-lt"/>
                          <a:ea typeface="+mn-ea"/>
                          <a:cs typeface="+mn-cs"/>
                        </a:rPr>
                        <a:t>Stockage des documents relatifs aux prestations perçues pour l’usager</a:t>
                      </a:r>
                    </a:p>
                    <a:p>
                      <a:pPr algn="just"/>
                      <a:r>
                        <a:rPr lang="fr-FR" sz="900" b="1" i="0" kern="1200" dirty="0">
                          <a:solidFill>
                            <a:schemeClr val="tx2"/>
                          </a:solidFill>
                          <a:latin typeface="+mn-lt"/>
                          <a:ea typeface="+mn-ea"/>
                          <a:cs typeface="+mn-cs"/>
                        </a:rPr>
                        <a:t>Gestion des alertes sur les échéances et renouvellements des prestations</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2022506520"/>
                  </a:ext>
                </a:extLst>
              </a:tr>
              <a:tr h="342380">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fr-FR" sz="900" b="1" u="none" kern="1200" dirty="0">
                        <a:solidFill>
                          <a:srgbClr val="52646D"/>
                        </a:solidFill>
                        <a:latin typeface="Calibri" panose="020F0502020204030204" pitchFamily="34" charset="0"/>
                        <a:ea typeface="+mn-ea"/>
                        <a:cs typeface="+mn-cs"/>
                      </a:endParaRPr>
                    </a:p>
                  </a:txBody>
                  <a:tcPr anchor="ct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Gestion de l’entourage</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b="1" i="0" kern="1200" dirty="0">
                          <a:solidFill>
                            <a:schemeClr val="tx2"/>
                          </a:solidFill>
                          <a:latin typeface="+mn-lt"/>
                          <a:ea typeface="+mn-ea"/>
                          <a:cs typeface="+mn-cs"/>
                        </a:rPr>
                        <a:t>Gestion des informations relatives aux proches de l’usager (Informations de contact, personne de confiance, partage d’informations, etc.)</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333912591"/>
                  </a:ext>
                </a:extLst>
              </a:tr>
              <a:tr h="342380">
                <a:tc v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fr-FR" sz="900" b="1" u="none" kern="1200" dirty="0">
                        <a:solidFill>
                          <a:srgbClr val="52646D"/>
                        </a:solidFill>
                        <a:latin typeface="Calibri" panose="020F0502020204030204" pitchFamily="34" charset="0"/>
                        <a:ea typeface="+mn-ea"/>
                        <a:cs typeface="+mn-cs"/>
                      </a:endParaRPr>
                    </a:p>
                  </a:txBody>
                  <a:tcPr anchor="ctr">
                    <a:lnL w="6350" cap="flat" cmpd="sng" algn="ctr">
                      <a:solidFill>
                        <a:srgbClr val="003E64"/>
                      </a:solidFill>
                      <a:prstDash val="solid"/>
                      <a:miter lim="800000"/>
                    </a:lnL>
                    <a:lnR>
                      <a:noFill/>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p>
                      <a:pPr algn="just"/>
                      <a:r>
                        <a:rPr lang="fr-FR" sz="900" kern="1200" dirty="0">
                          <a:solidFill>
                            <a:schemeClr val="tx2"/>
                          </a:solidFill>
                          <a:latin typeface="+mn-lt"/>
                          <a:ea typeface="+mn-ea"/>
                          <a:cs typeface="+mn-cs"/>
                        </a:rPr>
                        <a:t>Gestion de la contractualisation</a:t>
                      </a:r>
                    </a:p>
                  </a:txBody>
                  <a:tcPr>
                    <a:lnL>
                      <a:noFill/>
                    </a:lnL>
                    <a:lnR>
                      <a:noFill/>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p>
                      <a:pPr algn="just"/>
                      <a:r>
                        <a:rPr lang="fr-FR" sz="900" b="1" i="0" kern="1200" dirty="0">
                          <a:solidFill>
                            <a:schemeClr val="tx2"/>
                          </a:solidFill>
                          <a:latin typeface="+mn-lt"/>
                          <a:ea typeface="+mn-ea"/>
                          <a:cs typeface="+mn-cs"/>
                        </a:rPr>
                        <a:t>Suivi, intégration et renouvellement des documents relatifs à la contractualisation des prestations fournies pour l’usager (Contrats de séjour, DIPEC, etc.)</a:t>
                      </a:r>
                    </a:p>
                  </a:txBody>
                  <a:tcPr>
                    <a:lnL>
                      <a:noFill/>
                    </a:lnL>
                    <a:lnR w="6350" cap="flat" cmpd="sng" algn="ctr">
                      <a:solidFill>
                        <a:srgbClr val="003E64"/>
                      </a:solidFill>
                      <a:prstDash val="solid"/>
                      <a:miter lim="800000"/>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3021460465"/>
                  </a:ext>
                </a:extLst>
              </a:tr>
            </a:tbl>
          </a:graphicData>
        </a:graphic>
      </p:graphicFrame>
      <p:sp>
        <p:nvSpPr>
          <p:cNvPr id="6" name="Titre 1"/>
          <p:cNvSpPr txBox="1">
            <a:spLocks/>
          </p:cNvSpPr>
          <p:nvPr/>
        </p:nvSpPr>
        <p:spPr>
          <a:xfrm>
            <a:off x="2043953" y="695807"/>
            <a:ext cx="6930848" cy="591316"/>
          </a:xfrm>
          <a:prstGeom prst="rect">
            <a:avLst/>
          </a:prstGeom>
        </p:spPr>
        <p:txBody>
          <a:bodyPr/>
          <a:lstStyle>
            <a:lvl1pPr algn="l" defTabSz="685800" rtl="0" eaLnBrk="1" latinLnBrk="0" hangingPunct="1">
              <a:lnSpc>
                <a:spcPct val="90000"/>
              </a:lnSpc>
              <a:spcBef>
                <a:spcPct val="0"/>
              </a:spcBef>
              <a:buNone/>
              <a:defRPr sz="2850" b="1" kern="1200">
                <a:solidFill>
                  <a:schemeClr val="tx1"/>
                </a:solidFill>
                <a:latin typeface="Arial" panose="020B0604020202020204" pitchFamily="34" charset="0"/>
                <a:ea typeface="+mj-ea"/>
                <a:cs typeface="Arial" panose="020B0604020202020204" pitchFamily="34" charset="0"/>
              </a:defRPr>
            </a:lvl1pPr>
          </a:lstStyle>
          <a:p>
            <a:r>
              <a:rPr lang="fr-FR" dirty="0"/>
              <a:t>Détail des fonctions cœur de métier</a:t>
            </a:r>
            <a:r>
              <a:rPr lang="fr-FR" sz="2000" b="0" i="1" dirty="0"/>
              <a:t> (2/3)</a:t>
            </a:r>
            <a:endParaRPr lang="fr-FR" b="0" i="1" dirty="0"/>
          </a:p>
        </p:txBody>
      </p:sp>
    </p:spTree>
    <p:extLst>
      <p:ext uri="{BB962C8B-B14F-4D97-AF65-F5344CB8AC3E}">
        <p14:creationId xmlns:p14="http://schemas.microsoft.com/office/powerpoint/2010/main" val="64259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a:extLst>
              <a:ext uri="{FF2B5EF4-FFF2-40B4-BE49-F238E27FC236}">
                <a16:creationId xmlns:a16="http://schemas.microsoft.com/office/drawing/2014/main" id="{C4629033-5CBC-461A-B083-6A5F0835BCF3}"/>
              </a:ext>
            </a:extLst>
          </p:cNvPr>
          <p:cNvGraphicFramePr>
            <a:graphicFrameLocks noGrp="1" noChangeAspect="1"/>
          </p:cNvGraphicFramePr>
          <p:nvPr>
            <p:extLst>
              <p:ext uri="{D42A27DB-BD31-4B8C-83A1-F6EECF244321}">
                <p14:modId xmlns:p14="http://schemas.microsoft.com/office/powerpoint/2010/main" val="2741108716"/>
              </p:ext>
            </p:extLst>
          </p:nvPr>
        </p:nvGraphicFramePr>
        <p:xfrm>
          <a:off x="169200" y="1310640"/>
          <a:ext cx="8805600" cy="4739177"/>
        </p:xfrm>
        <a:graphic>
          <a:graphicData uri="http://schemas.openxmlformats.org/drawingml/2006/table">
            <a:tbl>
              <a:tblPr firstRow="1" bandRow="1"/>
              <a:tblGrid>
                <a:gridCol w="1080000">
                  <a:extLst>
                    <a:ext uri="{9D8B030D-6E8A-4147-A177-3AD203B41FA5}">
                      <a16:colId xmlns:a16="http://schemas.microsoft.com/office/drawing/2014/main" val="1299955998"/>
                    </a:ext>
                  </a:extLst>
                </a:gridCol>
                <a:gridCol w="1540800">
                  <a:extLst>
                    <a:ext uri="{9D8B030D-6E8A-4147-A177-3AD203B41FA5}">
                      <a16:colId xmlns:a16="http://schemas.microsoft.com/office/drawing/2014/main" val="387639415"/>
                    </a:ext>
                  </a:extLst>
                </a:gridCol>
                <a:gridCol w="6184800">
                  <a:extLst>
                    <a:ext uri="{9D8B030D-6E8A-4147-A177-3AD203B41FA5}">
                      <a16:colId xmlns:a16="http://schemas.microsoft.com/office/drawing/2014/main" val="2661647397"/>
                    </a:ext>
                  </a:extLst>
                </a:gridCol>
              </a:tblGrid>
              <a:tr h="350057">
                <a:tc>
                  <a:txBody>
                    <a:bodyPr/>
                    <a:lstStyle>
                      <a:lvl1pPr marL="0" algn="l" defTabSz="685800" rtl="0" eaLnBrk="1" latinLnBrk="0" hangingPunct="1">
                        <a:defRPr sz="1350" b="1" kern="1200">
                          <a:solidFill>
                            <a:schemeClr val="bg1"/>
                          </a:solidFill>
                          <a:latin typeface="Calibri" panose="020F0502020204030204"/>
                        </a:defRPr>
                      </a:lvl1pPr>
                      <a:lvl2pPr marL="342900" algn="l" defTabSz="685800" rtl="0" eaLnBrk="1" latinLnBrk="0" hangingPunct="1">
                        <a:defRPr sz="1350" b="1" kern="1200">
                          <a:solidFill>
                            <a:schemeClr val="bg1"/>
                          </a:solidFill>
                          <a:latin typeface="Calibri" panose="020F0502020204030204"/>
                        </a:defRPr>
                      </a:lvl2pPr>
                      <a:lvl3pPr marL="685800" algn="l" defTabSz="685800" rtl="0" eaLnBrk="1" latinLnBrk="0" hangingPunct="1">
                        <a:defRPr sz="1350" b="1" kern="1200">
                          <a:solidFill>
                            <a:schemeClr val="bg1"/>
                          </a:solidFill>
                          <a:latin typeface="Calibri" panose="020F0502020204030204"/>
                        </a:defRPr>
                      </a:lvl3pPr>
                      <a:lvl4pPr marL="1028700" algn="l" defTabSz="685800" rtl="0" eaLnBrk="1" latinLnBrk="0" hangingPunct="1">
                        <a:defRPr sz="1350" b="1" kern="1200">
                          <a:solidFill>
                            <a:schemeClr val="bg1"/>
                          </a:solidFill>
                          <a:latin typeface="Calibri" panose="020F0502020204030204"/>
                        </a:defRPr>
                      </a:lvl4pPr>
                      <a:lvl5pPr marL="1371600" algn="l" defTabSz="685800" rtl="0" eaLnBrk="1" latinLnBrk="0" hangingPunct="1">
                        <a:defRPr sz="1350" b="1" kern="1200">
                          <a:solidFill>
                            <a:schemeClr val="bg1"/>
                          </a:solidFill>
                          <a:latin typeface="Calibri" panose="020F0502020204030204"/>
                        </a:defRPr>
                      </a:lvl5pPr>
                      <a:lvl6pPr marL="1714500" algn="l" defTabSz="685800" rtl="0" eaLnBrk="1" latinLnBrk="0" hangingPunct="1">
                        <a:defRPr sz="1350" b="1" kern="1200">
                          <a:solidFill>
                            <a:schemeClr val="bg1"/>
                          </a:solidFill>
                          <a:latin typeface="Calibri" panose="020F0502020204030204"/>
                        </a:defRPr>
                      </a:lvl6pPr>
                      <a:lvl7pPr marL="2057400" algn="l" defTabSz="685800" rtl="0" eaLnBrk="1" latinLnBrk="0" hangingPunct="1">
                        <a:defRPr sz="1350" b="1" kern="1200">
                          <a:solidFill>
                            <a:schemeClr val="bg1"/>
                          </a:solidFill>
                          <a:latin typeface="Calibri" panose="020F0502020204030204"/>
                        </a:defRPr>
                      </a:lvl7pPr>
                      <a:lvl8pPr marL="2400300" algn="l" defTabSz="685800" rtl="0" eaLnBrk="1" latinLnBrk="0" hangingPunct="1">
                        <a:defRPr sz="1350" b="1" kern="1200">
                          <a:solidFill>
                            <a:schemeClr val="bg1"/>
                          </a:solidFill>
                          <a:latin typeface="Calibri" panose="020F0502020204030204"/>
                        </a:defRPr>
                      </a:lvl8pPr>
                      <a:lvl9pPr marL="2743200" algn="l" defTabSz="685800" rtl="0" eaLnBrk="1" latinLnBrk="0" hangingPunct="1">
                        <a:defRPr sz="1350" b="1" kern="1200">
                          <a:solidFill>
                            <a:schemeClr val="bg1"/>
                          </a:solidFill>
                          <a:latin typeface="Calibri" panose="020F0502020204030204"/>
                        </a:defRPr>
                      </a:lvl9pPr>
                    </a:lstStyle>
                    <a:p>
                      <a:pPr algn="ctr"/>
                      <a:r>
                        <a:rPr lang="fr-FR" sz="1400" dirty="0"/>
                        <a:t>Quartier</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solidFill>
                      <a:srgbClr val="003E64"/>
                    </a:solidFill>
                  </a:tcPr>
                </a:tc>
                <a:tc>
                  <a:txBody>
                    <a:bodyPr/>
                    <a:lstStyle>
                      <a:lvl1pPr marL="0" algn="l" defTabSz="685800" rtl="0" eaLnBrk="1" latinLnBrk="0" hangingPunct="1">
                        <a:defRPr sz="1350" b="1" kern="1200">
                          <a:solidFill>
                            <a:schemeClr val="bg1"/>
                          </a:solidFill>
                          <a:latin typeface="Calibri" panose="020F0502020204030204"/>
                        </a:defRPr>
                      </a:lvl1pPr>
                      <a:lvl2pPr marL="342900" algn="l" defTabSz="685800" rtl="0" eaLnBrk="1" latinLnBrk="0" hangingPunct="1">
                        <a:defRPr sz="1350" b="1" kern="1200">
                          <a:solidFill>
                            <a:schemeClr val="bg1"/>
                          </a:solidFill>
                          <a:latin typeface="Calibri" panose="020F0502020204030204"/>
                        </a:defRPr>
                      </a:lvl2pPr>
                      <a:lvl3pPr marL="685800" algn="l" defTabSz="685800" rtl="0" eaLnBrk="1" latinLnBrk="0" hangingPunct="1">
                        <a:defRPr sz="1350" b="1" kern="1200">
                          <a:solidFill>
                            <a:schemeClr val="bg1"/>
                          </a:solidFill>
                          <a:latin typeface="Calibri" panose="020F0502020204030204"/>
                        </a:defRPr>
                      </a:lvl3pPr>
                      <a:lvl4pPr marL="1028700" algn="l" defTabSz="685800" rtl="0" eaLnBrk="1" latinLnBrk="0" hangingPunct="1">
                        <a:defRPr sz="1350" b="1" kern="1200">
                          <a:solidFill>
                            <a:schemeClr val="bg1"/>
                          </a:solidFill>
                          <a:latin typeface="Calibri" panose="020F0502020204030204"/>
                        </a:defRPr>
                      </a:lvl4pPr>
                      <a:lvl5pPr marL="1371600" algn="l" defTabSz="685800" rtl="0" eaLnBrk="1" latinLnBrk="0" hangingPunct="1">
                        <a:defRPr sz="1350" b="1" kern="1200">
                          <a:solidFill>
                            <a:schemeClr val="bg1"/>
                          </a:solidFill>
                          <a:latin typeface="Calibri" panose="020F0502020204030204"/>
                        </a:defRPr>
                      </a:lvl5pPr>
                      <a:lvl6pPr marL="1714500" algn="l" defTabSz="685800" rtl="0" eaLnBrk="1" latinLnBrk="0" hangingPunct="1">
                        <a:defRPr sz="1350" b="1" kern="1200">
                          <a:solidFill>
                            <a:schemeClr val="bg1"/>
                          </a:solidFill>
                          <a:latin typeface="Calibri" panose="020F0502020204030204"/>
                        </a:defRPr>
                      </a:lvl6pPr>
                      <a:lvl7pPr marL="2057400" algn="l" defTabSz="685800" rtl="0" eaLnBrk="1" latinLnBrk="0" hangingPunct="1">
                        <a:defRPr sz="1350" b="1" kern="1200">
                          <a:solidFill>
                            <a:schemeClr val="bg1"/>
                          </a:solidFill>
                          <a:latin typeface="Calibri" panose="020F0502020204030204"/>
                        </a:defRPr>
                      </a:lvl7pPr>
                      <a:lvl8pPr marL="2400300" algn="l" defTabSz="685800" rtl="0" eaLnBrk="1" latinLnBrk="0" hangingPunct="1">
                        <a:defRPr sz="1350" b="1" kern="1200">
                          <a:solidFill>
                            <a:schemeClr val="bg1"/>
                          </a:solidFill>
                          <a:latin typeface="Calibri" panose="020F0502020204030204"/>
                        </a:defRPr>
                      </a:lvl8pPr>
                      <a:lvl9pPr marL="2743200" algn="l" defTabSz="685800" rtl="0" eaLnBrk="1" latinLnBrk="0" hangingPunct="1">
                        <a:defRPr sz="1350" b="1" kern="1200">
                          <a:solidFill>
                            <a:schemeClr val="bg1"/>
                          </a:solidFill>
                          <a:latin typeface="Calibri" panose="020F0502020204030204"/>
                        </a:defRPr>
                      </a:lvl9pPr>
                    </a:lstStyle>
                    <a:p>
                      <a:pPr algn="ctr"/>
                      <a:r>
                        <a:rPr lang="fr-FR" sz="1400" dirty="0"/>
                        <a:t>Fonction</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solidFill>
                      <a:srgbClr val="003E64"/>
                    </a:solidFill>
                  </a:tcPr>
                </a:tc>
                <a:tc>
                  <a:txBody>
                    <a:bodyPr/>
                    <a:lstStyle>
                      <a:lvl1pPr marL="0" algn="l" defTabSz="685800" rtl="0" eaLnBrk="1" latinLnBrk="0" hangingPunct="1">
                        <a:defRPr sz="1350" b="1" kern="1200">
                          <a:solidFill>
                            <a:schemeClr val="bg1"/>
                          </a:solidFill>
                          <a:latin typeface="Calibri" panose="020F0502020204030204"/>
                        </a:defRPr>
                      </a:lvl1pPr>
                      <a:lvl2pPr marL="342900" algn="l" defTabSz="685800" rtl="0" eaLnBrk="1" latinLnBrk="0" hangingPunct="1">
                        <a:defRPr sz="1350" b="1" kern="1200">
                          <a:solidFill>
                            <a:schemeClr val="bg1"/>
                          </a:solidFill>
                          <a:latin typeface="Calibri" panose="020F0502020204030204"/>
                        </a:defRPr>
                      </a:lvl2pPr>
                      <a:lvl3pPr marL="685800" algn="l" defTabSz="685800" rtl="0" eaLnBrk="1" latinLnBrk="0" hangingPunct="1">
                        <a:defRPr sz="1350" b="1" kern="1200">
                          <a:solidFill>
                            <a:schemeClr val="bg1"/>
                          </a:solidFill>
                          <a:latin typeface="Calibri" panose="020F0502020204030204"/>
                        </a:defRPr>
                      </a:lvl3pPr>
                      <a:lvl4pPr marL="1028700" algn="l" defTabSz="685800" rtl="0" eaLnBrk="1" latinLnBrk="0" hangingPunct="1">
                        <a:defRPr sz="1350" b="1" kern="1200">
                          <a:solidFill>
                            <a:schemeClr val="bg1"/>
                          </a:solidFill>
                          <a:latin typeface="Calibri" panose="020F0502020204030204"/>
                        </a:defRPr>
                      </a:lvl4pPr>
                      <a:lvl5pPr marL="1371600" algn="l" defTabSz="685800" rtl="0" eaLnBrk="1" latinLnBrk="0" hangingPunct="1">
                        <a:defRPr sz="1350" b="1" kern="1200">
                          <a:solidFill>
                            <a:schemeClr val="bg1"/>
                          </a:solidFill>
                          <a:latin typeface="Calibri" panose="020F0502020204030204"/>
                        </a:defRPr>
                      </a:lvl5pPr>
                      <a:lvl6pPr marL="1714500" algn="l" defTabSz="685800" rtl="0" eaLnBrk="1" latinLnBrk="0" hangingPunct="1">
                        <a:defRPr sz="1350" b="1" kern="1200">
                          <a:solidFill>
                            <a:schemeClr val="bg1"/>
                          </a:solidFill>
                          <a:latin typeface="Calibri" panose="020F0502020204030204"/>
                        </a:defRPr>
                      </a:lvl6pPr>
                      <a:lvl7pPr marL="2057400" algn="l" defTabSz="685800" rtl="0" eaLnBrk="1" latinLnBrk="0" hangingPunct="1">
                        <a:defRPr sz="1350" b="1" kern="1200">
                          <a:solidFill>
                            <a:schemeClr val="bg1"/>
                          </a:solidFill>
                          <a:latin typeface="Calibri" panose="020F0502020204030204"/>
                        </a:defRPr>
                      </a:lvl7pPr>
                      <a:lvl8pPr marL="2400300" algn="l" defTabSz="685800" rtl="0" eaLnBrk="1" latinLnBrk="0" hangingPunct="1">
                        <a:defRPr sz="1350" b="1" kern="1200">
                          <a:solidFill>
                            <a:schemeClr val="bg1"/>
                          </a:solidFill>
                          <a:latin typeface="Calibri" panose="020F0502020204030204"/>
                        </a:defRPr>
                      </a:lvl8pPr>
                      <a:lvl9pPr marL="2743200" algn="l" defTabSz="685800" rtl="0" eaLnBrk="1" latinLnBrk="0" hangingPunct="1">
                        <a:defRPr sz="1350" b="1" kern="1200">
                          <a:solidFill>
                            <a:schemeClr val="bg1"/>
                          </a:solidFill>
                          <a:latin typeface="Calibri" panose="020F0502020204030204"/>
                        </a:defRPr>
                      </a:lvl9pPr>
                    </a:lstStyle>
                    <a:p>
                      <a:pPr algn="ctr"/>
                      <a:r>
                        <a:rPr lang="fr-FR" sz="1400" dirty="0"/>
                        <a:t>Définition / Référence(s) / Explications</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solidFill>
                      <a:srgbClr val="003E64"/>
                    </a:solidFill>
                  </a:tcPr>
                </a:tc>
                <a:extLst>
                  <a:ext uri="{0D108BD9-81ED-4DB2-BD59-A6C34878D82A}">
                    <a16:rowId xmlns:a16="http://schemas.microsoft.com/office/drawing/2014/main" val="161452270"/>
                  </a:ext>
                </a:extLst>
              </a:tr>
              <a:tr h="354879">
                <a:tc rowSpan="4">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algn="just" defTabSz="914400" rtl="0" eaLnBrk="1" latinLnBrk="0" hangingPunct="1"/>
                      <a:r>
                        <a:rPr lang="fr-FR" sz="900" b="1" u="none" kern="1200" dirty="0">
                          <a:solidFill>
                            <a:schemeClr val="accent1">
                              <a:lumMod val="50000"/>
                            </a:schemeClr>
                          </a:solidFill>
                          <a:latin typeface="Calibri" panose="020F0502020204030204" pitchFamily="34" charset="0"/>
                          <a:ea typeface="+mn-ea"/>
                          <a:cs typeface="+mn-cs"/>
                        </a:rPr>
                        <a:t>Accompagnement de l’usager</a:t>
                      </a:r>
                    </a:p>
                  </a:txBody>
                  <a:tcPr anchor="ctr">
                    <a:lnL w="6350" cap="flat" cmpd="sng" algn="ctr">
                      <a:solidFill>
                        <a:srgbClr val="003E64"/>
                      </a:solidFill>
                      <a:prstDash val="solid"/>
                      <a:miter lim="800000"/>
                    </a:lnL>
                    <a:lnR>
                      <a:noFill/>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Gestion du projet personnalisé</a:t>
                      </a:r>
                    </a:p>
                  </a:txBody>
                  <a:tcPr>
                    <a:lnL>
                      <a:noFill/>
                    </a:lnL>
                    <a:lnR>
                      <a:noFill/>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Un projet individualisé d'accompagnement est conçu et mis en œuvre sous la responsabilité du directeur du service ou de l'établissement, en </a:t>
                      </a:r>
                      <a:r>
                        <a:rPr lang="fr-FR" sz="900" i="1" kern="1200" dirty="0">
                          <a:solidFill>
                            <a:schemeClr val="tx2"/>
                          </a:solidFill>
                          <a:latin typeface="Calibri" panose="020F0502020204030204"/>
                          <a:ea typeface="+mn-ea"/>
                          <a:cs typeface="+mn-cs"/>
                        </a:rPr>
                        <a:t>cohérence avec le plan personnalisé de compensation de chacun des enfants, adolescents ou jeunes adultes accueillis dans l'institution (Art. D. 312-10-3 du CASF)</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Calibri" panose="020F0502020204030204"/>
                          <a:ea typeface="+mn-ea"/>
                          <a:cs typeface="+mn-cs"/>
                        </a:rPr>
                        <a:t>La personnalisation de l’accompagnement s’impose à l’ensemble des services sociaux et médico-sociaux (</a:t>
                      </a:r>
                      <a:r>
                        <a:rPr lang="da-DK" sz="900" i="1" kern="1200" dirty="0">
                          <a:solidFill>
                            <a:schemeClr val="tx2"/>
                          </a:solidFill>
                          <a:latin typeface="Calibri" panose="020F0502020204030204"/>
                          <a:ea typeface="+mn-ea"/>
                          <a:cs typeface="+mn-cs"/>
                        </a:rPr>
                        <a:t>CASF,  art.  L.312-1  et  L.313-1-1) , le projet personnalisé est un avenant au contrat de séjour ou au document individuel de prise en charge (CASF D 311)</a:t>
                      </a:r>
                      <a:endParaRPr lang="fr-FR" sz="900" i="1" kern="1200" dirty="0">
                        <a:solidFill>
                          <a:schemeClr val="tx2"/>
                        </a:solidFill>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i="0" dirty="0">
                          <a:solidFill>
                            <a:schemeClr val="tx2"/>
                          </a:solidFill>
                        </a:rPr>
                        <a:t>Initialisation, mise à jour et évaluation du projet personnalisé et des données et documents associés</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08999291"/>
                  </a:ext>
                </a:extLst>
              </a:tr>
              <a:tr h="354879">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fr-FR" sz="900" b="1" u="none" kern="1200" dirty="0">
                        <a:solidFill>
                          <a:srgbClr val="FED222"/>
                        </a:solidFill>
                        <a:latin typeface="Calibri" panose="020F0502020204030204" pitchFamily="34" charset="0"/>
                        <a:ea typeface="+mn-ea"/>
                        <a:cs typeface="+mn-cs"/>
                      </a:endParaRPr>
                    </a:p>
                  </a:txBody>
                  <a:tcPr>
                    <a:lnL w="6350" cap="flat" cmpd="sng" algn="ctr">
                      <a:solidFill>
                        <a:srgbClr val="003E64"/>
                      </a:solidFill>
                      <a:prstDash val="solid"/>
                      <a:miter lim="800000"/>
                    </a:lnL>
                    <a:lnR>
                      <a:noFill/>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Gestion des documents et outils d’accompagnement</a:t>
                      </a:r>
                    </a:p>
                  </a:txBody>
                  <a:tcPr>
                    <a:lnL>
                      <a:noFill/>
                    </a:lnL>
                    <a:lnR>
                      <a:noFill/>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b="1" i="0" kern="1200" dirty="0">
                          <a:solidFill>
                            <a:schemeClr val="tx2"/>
                          </a:solidFill>
                          <a:latin typeface="+mn-lt"/>
                          <a:ea typeface="+mn-ea"/>
                          <a:cs typeface="+mn-cs"/>
                        </a:rPr>
                        <a:t>Suivi et intégration de l’évolution des résultats obtenus avec les différents outils d’accompagnement</a:t>
                      </a:r>
                    </a:p>
                    <a:p>
                      <a:pPr marL="0" marR="0" lvl="0" indent="0" algn="just" defTabSz="685800" rtl="0" eaLnBrk="1" fontAlgn="auto" latinLnBrk="0" hangingPunct="1">
                        <a:lnSpc>
                          <a:spcPct val="100000"/>
                        </a:lnSpc>
                        <a:spcBef>
                          <a:spcPts val="0"/>
                        </a:spcBef>
                        <a:spcAft>
                          <a:spcPts val="0"/>
                        </a:spcAft>
                        <a:buClrTx/>
                        <a:buSzTx/>
                        <a:buFontTx/>
                        <a:buNone/>
                        <a:tabLst/>
                        <a:defRPr/>
                      </a:pPr>
                      <a:r>
                        <a:rPr lang="fr-FR" sz="900" b="1" i="0" dirty="0">
                          <a:solidFill>
                            <a:schemeClr val="tx2"/>
                          </a:solidFill>
                        </a:rPr>
                        <a:t>Gestion électronique des documents nécessaires à l’accompagnement de l’usager</a:t>
                      </a:r>
                    </a:p>
                    <a:p>
                      <a:pPr algn="just"/>
                      <a:endParaRPr lang="fr-FR" sz="900" b="1" i="0" kern="1200" dirty="0">
                        <a:solidFill>
                          <a:schemeClr val="tx2"/>
                        </a:solidFill>
                        <a:latin typeface="+mn-lt"/>
                        <a:ea typeface="+mn-ea"/>
                        <a:cs typeface="+mn-cs"/>
                      </a:endParaRPr>
                    </a:p>
                  </a:txBody>
                  <a:tcPr>
                    <a:lnL>
                      <a:noFill/>
                    </a:lnL>
                    <a:lnR w="6350" cap="flat" cmpd="sng" algn="ctr">
                      <a:solidFill>
                        <a:srgbClr val="003E64"/>
                      </a:solidFill>
                      <a:prstDash val="solid"/>
                      <a:miter lim="800000"/>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24521548"/>
                  </a:ext>
                </a:extLst>
              </a:tr>
              <a:tr h="354879">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fr-FR" sz="900" b="1" u="none" kern="1200" dirty="0">
                        <a:solidFill>
                          <a:srgbClr val="FED222"/>
                        </a:solidFill>
                        <a:latin typeface="Calibri" panose="020F0502020204030204" pitchFamily="34" charset="0"/>
                        <a:ea typeface="+mn-ea"/>
                        <a:cs typeface="+mn-cs"/>
                      </a:endParaRP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Gestion de l’évaluation multidimensionnelle de l’usager</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Décret n°2007-975 du 15 mai 2007 fixant le contenu du cahier des charges pour l’évaluation des activités et de la qualité des prestations des établissements et services sociaux et médico-sociaux</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i="0" dirty="0">
                          <a:solidFill>
                            <a:schemeClr val="tx2"/>
                          </a:solidFill>
                        </a:rPr>
                        <a:t>Gestion des grilles et des outils d’évaluation et de l’évolution des résultats obtenus</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41665284"/>
                  </a:ext>
                </a:extLst>
              </a:tr>
              <a:tr h="354879">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fr-FR" sz="900" b="1" u="none" kern="1200" dirty="0">
                        <a:solidFill>
                          <a:srgbClr val="FED222"/>
                        </a:solidFill>
                        <a:latin typeface="Calibri" panose="020F0502020204030204" pitchFamily="34" charset="0"/>
                        <a:ea typeface="+mn-ea"/>
                        <a:cs typeface="+mn-cs"/>
                      </a:endParaRP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Gestion des parcours et des séjours</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Art. L.312-8  CASF</a:t>
                      </a:r>
                    </a:p>
                    <a:p>
                      <a:pPr marL="0" marR="0" lvl="0" indent="0" algn="just" defTabSz="685800" rtl="0" eaLnBrk="1" fontAlgn="auto" latinLnBrk="0" hangingPunct="1">
                        <a:lnSpc>
                          <a:spcPct val="100000"/>
                        </a:lnSpc>
                        <a:spcBef>
                          <a:spcPts val="0"/>
                        </a:spcBef>
                        <a:spcAft>
                          <a:spcPts val="0"/>
                        </a:spcAft>
                        <a:buClrTx/>
                        <a:buSzTx/>
                        <a:buFontTx/>
                        <a:buNone/>
                        <a:tabLst/>
                        <a:defRPr/>
                      </a:pPr>
                      <a:r>
                        <a:rPr lang="fr-FR" sz="900" b="1" i="0" kern="1200" dirty="0">
                          <a:solidFill>
                            <a:schemeClr val="tx2"/>
                          </a:solidFill>
                          <a:latin typeface="Calibri" panose="020F0502020204030204"/>
                          <a:ea typeface="+mn-ea"/>
                          <a:cs typeface="+mn-cs"/>
                        </a:rPr>
                        <a:t>Suivi des informations et des dates relatives au(x) séjour(s) de l’usager : </a:t>
                      </a:r>
                      <a:r>
                        <a:rPr lang="fr-FR" sz="900" b="1" i="0" kern="1200" dirty="0" err="1">
                          <a:solidFill>
                            <a:schemeClr val="tx2"/>
                          </a:solidFill>
                          <a:latin typeface="Calibri" panose="020F0502020204030204"/>
                          <a:ea typeface="+mn-ea"/>
                          <a:cs typeface="+mn-cs"/>
                        </a:rPr>
                        <a:t>Pré-admission</a:t>
                      </a:r>
                      <a:r>
                        <a:rPr lang="fr-FR" sz="900" b="1" i="0" kern="1200" dirty="0">
                          <a:solidFill>
                            <a:schemeClr val="tx2"/>
                          </a:solidFill>
                          <a:latin typeface="Calibri" panose="020F0502020204030204"/>
                          <a:ea typeface="+mn-ea"/>
                          <a:cs typeface="+mn-cs"/>
                        </a:rPr>
                        <a:t>, entrée, sortie et clôture</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0092477"/>
                  </a:ext>
                </a:extLst>
              </a:tr>
              <a:tr h="354879">
                <a:tc rowSpan="3">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u="none" kern="1200" dirty="0">
                          <a:solidFill>
                            <a:schemeClr val="accent1">
                              <a:lumMod val="50000"/>
                            </a:schemeClr>
                          </a:solidFill>
                          <a:latin typeface="Calibri" panose="020F0502020204030204" pitchFamily="34" charset="0"/>
                          <a:ea typeface="+mn-ea"/>
                          <a:cs typeface="+mn-cs"/>
                        </a:rPr>
                        <a:t>Coordination des acteurs internes et externes</a:t>
                      </a:r>
                    </a:p>
                  </a:txBody>
                  <a:tcPr anchor="ct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Coordination et planification des activités</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i="0" dirty="0">
                          <a:solidFill>
                            <a:schemeClr val="tx2"/>
                          </a:solidFill>
                        </a:rPr>
                        <a:t>G</a:t>
                      </a:r>
                      <a:r>
                        <a:rPr lang="fr-FR" sz="900" b="1" i="0" kern="1200" dirty="0">
                          <a:solidFill>
                            <a:schemeClr val="tx2"/>
                          </a:solidFill>
                          <a:latin typeface="Calibri" panose="020F0502020204030204"/>
                          <a:ea typeface="+mn-ea"/>
                          <a:cs typeface="+mn-cs"/>
                        </a:rPr>
                        <a:t>estion des prestations de la structure associée à l’usager (Plans d’aide, portage de repas, hébergement, etc.)</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73111857"/>
                  </a:ext>
                </a:extLst>
              </a:tr>
              <a:tr h="354879">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fr-FR" sz="1000" b="1" u="none" kern="1200" dirty="0">
                        <a:solidFill>
                          <a:srgbClr val="52646D"/>
                        </a:solidFill>
                        <a:latin typeface="Calibri" panose="020F0502020204030204" pitchFamily="34" charset="0"/>
                        <a:ea typeface="+mn-ea"/>
                        <a:cs typeface="+mn-cs"/>
                      </a:endParaRPr>
                    </a:p>
                  </a:txBody>
                  <a:tcPr anchor="ctr">
                    <a:lnL w="6350" cap="flat" cmpd="sng" algn="ctr">
                      <a:solidFill>
                        <a:srgbClr val="003E64"/>
                      </a:solidFill>
                      <a:prstDash val="solid"/>
                      <a:miter lim="800000"/>
                    </a:lnL>
                    <a:lnR>
                      <a:noFill/>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Gestion des rendez-vous / plannings</a:t>
                      </a:r>
                    </a:p>
                  </a:txBody>
                  <a:tcPr>
                    <a:lnL>
                      <a:noFill/>
                    </a:lnL>
                    <a:lnR>
                      <a:noFill/>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i="0" dirty="0">
                          <a:solidFill>
                            <a:schemeClr val="tx2"/>
                          </a:solidFill>
                        </a:rPr>
                        <a:t>Suivi de la programmation des activités individuelles et collectives de tous types dans les agendas</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i="0" dirty="0">
                          <a:solidFill>
                            <a:schemeClr val="tx2"/>
                          </a:solidFill>
                        </a:rPr>
                        <a:t>Gestion des ressources associées (réservation de salles, de voitures, etc.)</a:t>
                      </a:r>
                    </a:p>
                  </a:txBody>
                  <a:tcPr>
                    <a:lnL>
                      <a:noFill/>
                    </a:lnL>
                    <a:lnR w="6350" cap="flat" cmpd="sng" algn="ctr">
                      <a:solidFill>
                        <a:srgbClr val="003E64"/>
                      </a:solidFill>
                      <a:prstDash val="solid"/>
                      <a:miter lim="800000"/>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168242912"/>
                  </a:ext>
                </a:extLst>
              </a:tr>
              <a:tr h="354879">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fr-FR" sz="1000" b="1" u="none" kern="1200" dirty="0">
                        <a:solidFill>
                          <a:srgbClr val="52646D"/>
                        </a:solidFill>
                        <a:latin typeface="Calibri" panose="020F0502020204030204" pitchFamily="34" charset="0"/>
                        <a:ea typeface="+mn-ea"/>
                        <a:cs typeface="+mn-cs"/>
                      </a:endParaRP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Gestion des acteurs internes et externes</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i="0" dirty="0">
                          <a:solidFill>
                            <a:schemeClr val="tx2"/>
                          </a:solidFill>
                        </a:rPr>
                        <a:t>Gestion des membres de l’équipe accompagnant l’usager</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2022506520"/>
                  </a:ext>
                </a:extLst>
              </a:tr>
              <a:tr h="354879">
                <a:tc rowSpan="2">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u="none" kern="1200" dirty="0">
                          <a:solidFill>
                            <a:schemeClr val="accent1">
                              <a:lumMod val="50000"/>
                            </a:schemeClr>
                          </a:solidFill>
                          <a:latin typeface="Calibri" panose="020F0502020204030204" pitchFamily="34" charset="0"/>
                          <a:ea typeface="+mn-ea"/>
                          <a:cs typeface="+mn-cs"/>
                        </a:rPr>
                        <a:t>Gestion de la relation usager</a:t>
                      </a:r>
                    </a:p>
                  </a:txBody>
                  <a:tcPr anchor="ctr">
                    <a:lnL w="6350" cap="flat" cmpd="sng" algn="ctr">
                      <a:solidFill>
                        <a:srgbClr val="003E64"/>
                      </a:solidFill>
                      <a:prstDash val="solid"/>
                      <a:miter lim="800000"/>
                    </a:lnL>
                    <a:lnR>
                      <a:noFill/>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Gestion de la communication avec l’usager (et l’entourage)</a:t>
                      </a:r>
                    </a:p>
                  </a:txBody>
                  <a:tcPr>
                    <a:lnL>
                      <a:noFill/>
                    </a:lnL>
                    <a:lnR>
                      <a:noFill/>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i="0" kern="1200" dirty="0">
                          <a:solidFill>
                            <a:schemeClr val="tx2"/>
                          </a:solidFill>
                          <a:latin typeface="Calibri" panose="020F0502020204030204"/>
                          <a:ea typeface="+mn-ea"/>
                          <a:cs typeface="+mn-cs"/>
                        </a:rPr>
                        <a:t>Suivi de tous les contacts (visites, appels téléphoniques, mails, etc.) avec l’usager et son entourage</a:t>
                      </a:r>
                    </a:p>
                  </a:txBody>
                  <a:tcPr>
                    <a:lnL>
                      <a:noFill/>
                    </a:lnL>
                    <a:lnR w="6350" cap="flat" cmpd="sng" algn="ctr">
                      <a:solidFill>
                        <a:srgbClr val="003E64"/>
                      </a:solidFill>
                      <a:prstDash val="solid"/>
                      <a:miter lim="800000"/>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333912591"/>
                  </a:ext>
                </a:extLst>
              </a:tr>
              <a:tr h="350057">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algn="just" defTabSz="914400" rtl="0" eaLnBrk="1" latinLnBrk="0" hangingPunct="1"/>
                      <a:endParaRPr lang="fr-FR" sz="1000" b="1" u="none" kern="1200" dirty="0">
                        <a:solidFill>
                          <a:srgbClr val="FED222"/>
                        </a:solidFill>
                        <a:latin typeface="Calibri" panose="020F0502020204030204" pitchFamily="34" charset="0"/>
                        <a:ea typeface="+mn-ea"/>
                        <a:cs typeface="+mn-cs"/>
                      </a:endParaRP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Evaluation des prestations par l’usager </a:t>
                      </a:r>
                      <a:r>
                        <a:rPr lang="fr-FR" sz="900" kern="1200" dirty="0">
                          <a:solidFill>
                            <a:schemeClr val="tx2"/>
                          </a:solidFill>
                          <a:latin typeface="Calibri" panose="020F0502020204030204"/>
                          <a:ea typeface="+mn-ea"/>
                          <a:cs typeface="+mn-cs"/>
                        </a:rPr>
                        <a:t>(et l’entourage)</a:t>
                      </a:r>
                      <a:endParaRPr lang="fr-FR" sz="900" kern="1200" dirty="0">
                        <a:solidFill>
                          <a:schemeClr val="tx2"/>
                        </a:solidFill>
                        <a:latin typeface="+mn-lt"/>
                        <a:ea typeface="+mn-ea"/>
                        <a:cs typeface="+mn-cs"/>
                      </a:endParaRP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Loi n° 2005-102 du 11 février 2005 pour l’égalité des droits et des chances, la participation et la citoyenneté des personnes handicapées</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i="0" dirty="0">
                          <a:solidFill>
                            <a:schemeClr val="tx2"/>
                          </a:solidFill>
                        </a:rPr>
                        <a:t>Suivi et intégration des résultats d’évaluation dans le dossier de l’usager</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22088538"/>
                  </a:ext>
                </a:extLst>
              </a:tr>
            </a:tbl>
          </a:graphicData>
        </a:graphic>
      </p:graphicFrame>
      <p:sp>
        <p:nvSpPr>
          <p:cNvPr id="6" name="Titre 1"/>
          <p:cNvSpPr>
            <a:spLocks noGrp="1"/>
          </p:cNvSpPr>
          <p:nvPr>
            <p:ph type="title"/>
          </p:nvPr>
        </p:nvSpPr>
        <p:spPr>
          <a:xfrm>
            <a:off x="2043953" y="695807"/>
            <a:ext cx="6930848" cy="591316"/>
          </a:xfrm>
        </p:spPr>
        <p:txBody>
          <a:bodyPr/>
          <a:lstStyle/>
          <a:p>
            <a:r>
              <a:rPr lang="fr-FR" dirty="0"/>
              <a:t>Détail des fonctions cœur de métier</a:t>
            </a:r>
            <a:r>
              <a:rPr lang="fr-FR" sz="2000" b="0" i="1" dirty="0"/>
              <a:t> (3/3)</a:t>
            </a:r>
            <a:endParaRPr lang="fr-FR" b="0" i="1" dirty="0"/>
          </a:p>
        </p:txBody>
      </p:sp>
    </p:spTree>
    <p:extLst>
      <p:ext uri="{BB962C8B-B14F-4D97-AF65-F5344CB8AC3E}">
        <p14:creationId xmlns:p14="http://schemas.microsoft.com/office/powerpoint/2010/main" val="386248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a:t>Glossaire</a:t>
            </a:r>
          </a:p>
        </p:txBody>
      </p:sp>
      <p:sp>
        <p:nvSpPr>
          <p:cNvPr id="5" name="Espace réservé du texte 4"/>
          <p:cNvSpPr>
            <a:spLocks noGrp="1"/>
          </p:cNvSpPr>
          <p:nvPr>
            <p:ph type="body" sz="quarter" idx="10"/>
          </p:nvPr>
        </p:nvSpPr>
        <p:spPr/>
        <p:txBody>
          <a:bodyPr/>
          <a:lstStyle/>
          <a:p>
            <a:endParaRPr lang="fr-FR"/>
          </a:p>
        </p:txBody>
      </p:sp>
      <p:sp>
        <p:nvSpPr>
          <p:cNvPr id="6" name="Espace réservé du texte 5"/>
          <p:cNvSpPr>
            <a:spLocks noGrp="1"/>
          </p:cNvSpPr>
          <p:nvPr>
            <p:ph type="body" sz="quarter" idx="11"/>
          </p:nvPr>
        </p:nvSpPr>
        <p:spPr/>
        <p:txBody>
          <a:bodyPr/>
          <a:lstStyle/>
          <a:p>
            <a:endParaRPr lang="fr-FR"/>
          </a:p>
        </p:txBody>
      </p:sp>
    </p:spTree>
    <p:extLst>
      <p:ext uri="{BB962C8B-B14F-4D97-AF65-F5344CB8AC3E}">
        <p14:creationId xmlns:p14="http://schemas.microsoft.com/office/powerpoint/2010/main" val="453945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53">
            <a:extLst>
              <a:ext uri="{FF2B5EF4-FFF2-40B4-BE49-F238E27FC236}">
                <a16:creationId xmlns:a16="http://schemas.microsoft.com/office/drawing/2014/main" id="{D664447E-2C4B-4ABC-B9C8-0717053F69E8}"/>
              </a:ext>
            </a:extLst>
          </p:cNvPr>
          <p:cNvSpPr/>
          <p:nvPr/>
        </p:nvSpPr>
        <p:spPr>
          <a:xfrm>
            <a:off x="-1477739" y="1263353"/>
            <a:ext cx="2460161" cy="4486100"/>
          </a:xfrm>
          <a:prstGeom prst="rect">
            <a:avLst/>
          </a:prstGeom>
        </p:spPr>
        <p:txBody>
          <a:bodyPr wrap="square">
            <a:spAutoFit/>
          </a:bodyPr>
          <a:lstStyle/>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CAMSP</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CDTD</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CRF</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EA</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EHPAD</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EME</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ESAT</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ESMS</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FAM</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IEM</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IME</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MAS</a:t>
            </a:r>
            <a:endParaRPr kumimoji="0" lang="fr-FR" sz="1800" b="1" i="0" u="sng" strike="noStrike" kern="0" cap="none" spc="0" normalizeH="0" baseline="0" noProof="0" dirty="0">
              <a:ln>
                <a:noFill/>
              </a:ln>
              <a:solidFill>
                <a:schemeClr val="accent1">
                  <a:lumMod val="50000"/>
                </a:schemeClr>
              </a:solidFill>
              <a:effectLst/>
              <a:uLnTx/>
              <a:uFillTx/>
            </a:endParaRPr>
          </a:p>
        </p:txBody>
      </p:sp>
      <p:sp>
        <p:nvSpPr>
          <p:cNvPr id="55" name="Rectangle 54">
            <a:extLst>
              <a:ext uri="{FF2B5EF4-FFF2-40B4-BE49-F238E27FC236}">
                <a16:creationId xmlns:a16="http://schemas.microsoft.com/office/drawing/2014/main" id="{A0A6B232-8FC3-4866-933E-06FDA46D8AD0}"/>
              </a:ext>
            </a:extLst>
          </p:cNvPr>
          <p:cNvSpPr/>
          <p:nvPr/>
        </p:nvSpPr>
        <p:spPr>
          <a:xfrm>
            <a:off x="982422" y="1368295"/>
            <a:ext cx="4378792"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Centre Action Médico-Social Précoce</a:t>
            </a:r>
          </a:p>
        </p:txBody>
      </p:sp>
      <p:sp>
        <p:nvSpPr>
          <p:cNvPr id="57" name="Rectangle 56">
            <a:extLst>
              <a:ext uri="{FF2B5EF4-FFF2-40B4-BE49-F238E27FC236}">
                <a16:creationId xmlns:a16="http://schemas.microsoft.com/office/drawing/2014/main" id="{3ACF9183-A5C2-410B-812E-D334DD49CB90}"/>
              </a:ext>
            </a:extLst>
          </p:cNvPr>
          <p:cNvSpPr/>
          <p:nvPr/>
        </p:nvSpPr>
        <p:spPr>
          <a:xfrm>
            <a:off x="982422" y="1735427"/>
            <a:ext cx="4378792"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Centre de Distribution de Travail à Domicile</a:t>
            </a:r>
          </a:p>
        </p:txBody>
      </p:sp>
      <p:sp>
        <p:nvSpPr>
          <p:cNvPr id="58" name="Rectangle 57">
            <a:extLst>
              <a:ext uri="{FF2B5EF4-FFF2-40B4-BE49-F238E27FC236}">
                <a16:creationId xmlns:a16="http://schemas.microsoft.com/office/drawing/2014/main" id="{8AD5EBC7-039F-4FCC-8FCF-C430DF2AD5B1}"/>
              </a:ext>
            </a:extLst>
          </p:cNvPr>
          <p:cNvSpPr/>
          <p:nvPr/>
        </p:nvSpPr>
        <p:spPr>
          <a:xfrm>
            <a:off x="982422" y="2102559"/>
            <a:ext cx="4378792"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Centre de Rééducation Fonctionnelle</a:t>
            </a:r>
          </a:p>
        </p:txBody>
      </p:sp>
      <p:sp>
        <p:nvSpPr>
          <p:cNvPr id="59" name="Rectangle 58">
            <a:extLst>
              <a:ext uri="{FF2B5EF4-FFF2-40B4-BE49-F238E27FC236}">
                <a16:creationId xmlns:a16="http://schemas.microsoft.com/office/drawing/2014/main" id="{761456C3-2D93-441E-B1ED-2F115C105C82}"/>
              </a:ext>
            </a:extLst>
          </p:cNvPr>
          <p:cNvSpPr/>
          <p:nvPr/>
        </p:nvSpPr>
        <p:spPr>
          <a:xfrm>
            <a:off x="982422" y="2469691"/>
            <a:ext cx="4378792"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Entreprise Adaptée</a:t>
            </a:r>
          </a:p>
        </p:txBody>
      </p:sp>
      <p:sp>
        <p:nvSpPr>
          <p:cNvPr id="60" name="Rectangle 59">
            <a:extLst>
              <a:ext uri="{FF2B5EF4-FFF2-40B4-BE49-F238E27FC236}">
                <a16:creationId xmlns:a16="http://schemas.microsoft.com/office/drawing/2014/main" id="{FCC8FC09-2B9C-4478-9B62-33B52942ACD4}"/>
              </a:ext>
            </a:extLst>
          </p:cNvPr>
          <p:cNvSpPr/>
          <p:nvPr/>
        </p:nvSpPr>
        <p:spPr>
          <a:xfrm>
            <a:off x="982422" y="2836823"/>
            <a:ext cx="4378792"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Etablissement d’Hébergement pour Personnes </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Agées Dépendantes</a:t>
            </a:r>
          </a:p>
        </p:txBody>
      </p:sp>
      <p:sp>
        <p:nvSpPr>
          <p:cNvPr id="61" name="Rectangle 60">
            <a:extLst>
              <a:ext uri="{FF2B5EF4-FFF2-40B4-BE49-F238E27FC236}">
                <a16:creationId xmlns:a16="http://schemas.microsoft.com/office/drawing/2014/main" id="{703F7DD0-1AD0-40C0-8E90-D0AFD0B8E45B}"/>
              </a:ext>
            </a:extLst>
          </p:cNvPr>
          <p:cNvSpPr/>
          <p:nvPr/>
        </p:nvSpPr>
        <p:spPr>
          <a:xfrm>
            <a:off x="982422" y="3203955"/>
            <a:ext cx="4378792"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Etablissement </a:t>
            </a:r>
            <a:r>
              <a:rPr kumimoji="0" lang="fr-FR" sz="1200" b="0" i="0" u="none" strike="noStrike" kern="0" cap="none" spc="0" normalizeH="0" baseline="0" noProof="0" dirty="0" err="1">
                <a:ln>
                  <a:noFill/>
                </a:ln>
                <a:solidFill>
                  <a:srgbClr val="44546A"/>
                </a:solidFill>
                <a:effectLst/>
                <a:uLnTx/>
                <a:uFillTx/>
                <a:latin typeface="Calibri" panose="020F0502020204030204"/>
                <a:ea typeface="+mn-ea"/>
                <a:cs typeface="+mn-cs"/>
              </a:rPr>
              <a:t>Médico-Educatif</a:t>
            </a:r>
            <a:endPar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endParaRPr>
          </a:p>
        </p:txBody>
      </p:sp>
      <p:sp>
        <p:nvSpPr>
          <p:cNvPr id="62" name="Rectangle 61">
            <a:extLst>
              <a:ext uri="{FF2B5EF4-FFF2-40B4-BE49-F238E27FC236}">
                <a16:creationId xmlns:a16="http://schemas.microsoft.com/office/drawing/2014/main" id="{01BDC232-C3C1-4983-81A0-FB0015082551}"/>
              </a:ext>
            </a:extLst>
          </p:cNvPr>
          <p:cNvSpPr/>
          <p:nvPr/>
        </p:nvSpPr>
        <p:spPr>
          <a:xfrm>
            <a:off x="982422" y="3571087"/>
            <a:ext cx="4378792"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Etablissement et Service d’Aide par le Travail</a:t>
            </a:r>
          </a:p>
        </p:txBody>
      </p:sp>
      <p:sp>
        <p:nvSpPr>
          <p:cNvPr id="63" name="Rectangle 62">
            <a:extLst>
              <a:ext uri="{FF2B5EF4-FFF2-40B4-BE49-F238E27FC236}">
                <a16:creationId xmlns:a16="http://schemas.microsoft.com/office/drawing/2014/main" id="{92B3894F-6C91-4ACF-89E0-894B6F516799}"/>
              </a:ext>
            </a:extLst>
          </p:cNvPr>
          <p:cNvSpPr/>
          <p:nvPr/>
        </p:nvSpPr>
        <p:spPr>
          <a:xfrm>
            <a:off x="982422" y="3938219"/>
            <a:ext cx="4378792"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Etablissements et Services Médico-Sociaux</a:t>
            </a:r>
          </a:p>
        </p:txBody>
      </p:sp>
      <p:sp>
        <p:nvSpPr>
          <p:cNvPr id="64" name="Rectangle 63">
            <a:extLst>
              <a:ext uri="{FF2B5EF4-FFF2-40B4-BE49-F238E27FC236}">
                <a16:creationId xmlns:a16="http://schemas.microsoft.com/office/drawing/2014/main" id="{6B9E5079-0295-49C2-8DDA-AA8C14A6D264}"/>
              </a:ext>
            </a:extLst>
          </p:cNvPr>
          <p:cNvSpPr/>
          <p:nvPr/>
        </p:nvSpPr>
        <p:spPr>
          <a:xfrm>
            <a:off x="982422" y="4305351"/>
            <a:ext cx="4378792"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Foyer d’Accueil Médicalisé</a:t>
            </a:r>
          </a:p>
        </p:txBody>
      </p:sp>
      <p:sp>
        <p:nvSpPr>
          <p:cNvPr id="65" name="Rectangle 64">
            <a:extLst>
              <a:ext uri="{FF2B5EF4-FFF2-40B4-BE49-F238E27FC236}">
                <a16:creationId xmlns:a16="http://schemas.microsoft.com/office/drawing/2014/main" id="{1504AD56-C9F3-48A4-A5AE-64371D30CB7C}"/>
              </a:ext>
            </a:extLst>
          </p:cNvPr>
          <p:cNvSpPr/>
          <p:nvPr/>
        </p:nvSpPr>
        <p:spPr>
          <a:xfrm>
            <a:off x="982422" y="4672483"/>
            <a:ext cx="4378792"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Institut d’Education Motrice</a:t>
            </a:r>
          </a:p>
        </p:txBody>
      </p:sp>
      <p:sp>
        <p:nvSpPr>
          <p:cNvPr id="66" name="Rectangle 65">
            <a:extLst>
              <a:ext uri="{FF2B5EF4-FFF2-40B4-BE49-F238E27FC236}">
                <a16:creationId xmlns:a16="http://schemas.microsoft.com/office/drawing/2014/main" id="{94307FA7-AA54-496D-AA10-99786C0EEA0F}"/>
              </a:ext>
            </a:extLst>
          </p:cNvPr>
          <p:cNvSpPr/>
          <p:nvPr/>
        </p:nvSpPr>
        <p:spPr>
          <a:xfrm>
            <a:off x="982422" y="5039615"/>
            <a:ext cx="4378792"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Institut </a:t>
            </a:r>
            <a:r>
              <a:rPr kumimoji="0" lang="fr-FR" sz="1200" b="0" i="0" u="none" strike="noStrike" kern="0" cap="none" spc="0" normalizeH="0" baseline="0" noProof="0" dirty="0" err="1">
                <a:ln>
                  <a:noFill/>
                </a:ln>
                <a:solidFill>
                  <a:srgbClr val="44546A"/>
                </a:solidFill>
                <a:effectLst/>
                <a:uLnTx/>
                <a:uFillTx/>
                <a:latin typeface="Calibri" panose="020F0502020204030204"/>
                <a:ea typeface="+mn-ea"/>
                <a:cs typeface="+mn-cs"/>
              </a:rPr>
              <a:t>Médico-Educatif</a:t>
            </a:r>
            <a:endPar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endParaRPr>
          </a:p>
        </p:txBody>
      </p:sp>
      <p:sp>
        <p:nvSpPr>
          <p:cNvPr id="68" name="Rectangle 67">
            <a:extLst>
              <a:ext uri="{FF2B5EF4-FFF2-40B4-BE49-F238E27FC236}">
                <a16:creationId xmlns:a16="http://schemas.microsoft.com/office/drawing/2014/main" id="{0097A58A-1A67-4B2B-B3DF-9579094FB83C}"/>
              </a:ext>
            </a:extLst>
          </p:cNvPr>
          <p:cNvSpPr/>
          <p:nvPr/>
        </p:nvSpPr>
        <p:spPr>
          <a:xfrm>
            <a:off x="2759283" y="1263353"/>
            <a:ext cx="2460161" cy="4116768"/>
          </a:xfrm>
          <a:prstGeom prst="rect">
            <a:avLst/>
          </a:prstGeom>
        </p:spPr>
        <p:txBody>
          <a:bodyPr wrap="square">
            <a:spAutoFit/>
          </a:bodyPr>
          <a:lstStyle/>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SEM</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SAAD</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SACIP</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SAMSAH</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SAVS</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SESSAD</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SESSD</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SESVAD</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SSAD</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SPASAD</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SSIAD</a:t>
            </a:r>
            <a:endParaRPr kumimoji="0" lang="fr-FR" sz="1800" b="1" i="0" u="sng" strike="noStrike" kern="0" cap="none" spc="0" normalizeH="0" baseline="0" noProof="0" dirty="0">
              <a:ln>
                <a:noFill/>
              </a:ln>
              <a:solidFill>
                <a:schemeClr val="accent1">
                  <a:lumMod val="50000"/>
                </a:schemeClr>
              </a:solidFill>
              <a:effectLst/>
              <a:uLnTx/>
              <a:uFillTx/>
            </a:endParaRPr>
          </a:p>
        </p:txBody>
      </p:sp>
      <p:sp>
        <p:nvSpPr>
          <p:cNvPr id="69" name="Rectangle 68">
            <a:extLst>
              <a:ext uri="{FF2B5EF4-FFF2-40B4-BE49-F238E27FC236}">
                <a16:creationId xmlns:a16="http://schemas.microsoft.com/office/drawing/2014/main" id="{B727BE3E-1F8A-4E0F-8437-D8C729A69B96}"/>
              </a:ext>
            </a:extLst>
          </p:cNvPr>
          <p:cNvSpPr/>
          <p:nvPr/>
        </p:nvSpPr>
        <p:spPr>
          <a:xfrm>
            <a:off x="5219444" y="1368295"/>
            <a:ext cx="4649754"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Section Education Motrice</a:t>
            </a:r>
          </a:p>
        </p:txBody>
      </p:sp>
      <p:sp>
        <p:nvSpPr>
          <p:cNvPr id="70" name="Rectangle 69">
            <a:extLst>
              <a:ext uri="{FF2B5EF4-FFF2-40B4-BE49-F238E27FC236}">
                <a16:creationId xmlns:a16="http://schemas.microsoft.com/office/drawing/2014/main" id="{2BAC0710-5F1C-4A5B-BE7C-699976633930}"/>
              </a:ext>
            </a:extLst>
          </p:cNvPr>
          <p:cNvSpPr/>
          <p:nvPr/>
        </p:nvSpPr>
        <p:spPr>
          <a:xfrm>
            <a:off x="5219444" y="1735300"/>
            <a:ext cx="4649754"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Service d’Aide et d’Accompagnement à Domicile</a:t>
            </a:r>
          </a:p>
        </p:txBody>
      </p:sp>
      <p:sp>
        <p:nvSpPr>
          <p:cNvPr id="71" name="Rectangle 70">
            <a:extLst>
              <a:ext uri="{FF2B5EF4-FFF2-40B4-BE49-F238E27FC236}">
                <a16:creationId xmlns:a16="http://schemas.microsoft.com/office/drawing/2014/main" id="{24198EBC-AE57-419E-82B2-F0459842E246}"/>
              </a:ext>
            </a:extLst>
          </p:cNvPr>
          <p:cNvSpPr/>
          <p:nvPr/>
        </p:nvSpPr>
        <p:spPr>
          <a:xfrm>
            <a:off x="5219444" y="2102305"/>
            <a:ext cx="4649754"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Service d’Appui Conseil en Insertion Professionnelle</a:t>
            </a:r>
          </a:p>
        </p:txBody>
      </p:sp>
      <p:sp>
        <p:nvSpPr>
          <p:cNvPr id="72" name="Rectangle 71">
            <a:extLst>
              <a:ext uri="{FF2B5EF4-FFF2-40B4-BE49-F238E27FC236}">
                <a16:creationId xmlns:a16="http://schemas.microsoft.com/office/drawing/2014/main" id="{02D0BEB5-BFF6-4E5A-9087-F3772BCA9076}"/>
              </a:ext>
            </a:extLst>
          </p:cNvPr>
          <p:cNvSpPr/>
          <p:nvPr/>
        </p:nvSpPr>
        <p:spPr>
          <a:xfrm>
            <a:off x="5219444" y="2469310"/>
            <a:ext cx="4649754"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Service d’Accompagnement Médico-Social pour Adultes</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Handicapés</a:t>
            </a:r>
          </a:p>
        </p:txBody>
      </p:sp>
      <p:sp>
        <p:nvSpPr>
          <p:cNvPr id="73" name="Rectangle 72">
            <a:extLst>
              <a:ext uri="{FF2B5EF4-FFF2-40B4-BE49-F238E27FC236}">
                <a16:creationId xmlns:a16="http://schemas.microsoft.com/office/drawing/2014/main" id="{C56D6886-8DAE-49B8-B9BC-6E65FC88719B}"/>
              </a:ext>
            </a:extLst>
          </p:cNvPr>
          <p:cNvSpPr/>
          <p:nvPr/>
        </p:nvSpPr>
        <p:spPr>
          <a:xfrm>
            <a:off x="5219444" y="2836315"/>
            <a:ext cx="4649754"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Service d’Accompagnement à la Vie Sociale</a:t>
            </a:r>
          </a:p>
        </p:txBody>
      </p:sp>
      <p:sp>
        <p:nvSpPr>
          <p:cNvPr id="74" name="Rectangle 73">
            <a:extLst>
              <a:ext uri="{FF2B5EF4-FFF2-40B4-BE49-F238E27FC236}">
                <a16:creationId xmlns:a16="http://schemas.microsoft.com/office/drawing/2014/main" id="{09908C66-F45F-47DC-84B1-327C31ABA12B}"/>
              </a:ext>
            </a:extLst>
          </p:cNvPr>
          <p:cNvSpPr/>
          <p:nvPr/>
        </p:nvSpPr>
        <p:spPr>
          <a:xfrm>
            <a:off x="5219444" y="3203320"/>
            <a:ext cx="4649754"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Service d’Education Spéciale et de Soins à Domicile</a:t>
            </a:r>
          </a:p>
        </p:txBody>
      </p:sp>
      <p:sp>
        <p:nvSpPr>
          <p:cNvPr id="75" name="Rectangle 74">
            <a:extLst>
              <a:ext uri="{FF2B5EF4-FFF2-40B4-BE49-F238E27FC236}">
                <a16:creationId xmlns:a16="http://schemas.microsoft.com/office/drawing/2014/main" id="{D29BD00D-F087-4095-B5D6-8167CFDFC38C}"/>
              </a:ext>
            </a:extLst>
          </p:cNvPr>
          <p:cNvSpPr/>
          <p:nvPr/>
        </p:nvSpPr>
        <p:spPr>
          <a:xfrm>
            <a:off x="5219444" y="3937330"/>
            <a:ext cx="4649754"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err="1">
                <a:ln>
                  <a:noFill/>
                </a:ln>
                <a:solidFill>
                  <a:srgbClr val="44546A"/>
                </a:solidFill>
                <a:effectLst/>
                <a:uLnTx/>
                <a:uFillTx/>
                <a:latin typeface="Calibri" panose="020F0502020204030204"/>
                <a:ea typeface="+mn-ea"/>
                <a:cs typeface="+mn-cs"/>
              </a:rPr>
              <a:t>SErvice</a:t>
            </a: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 Spécialisé pour une Vie Autonome à Domicile </a:t>
            </a:r>
          </a:p>
        </p:txBody>
      </p:sp>
      <p:sp>
        <p:nvSpPr>
          <p:cNvPr id="76" name="Rectangle 75">
            <a:extLst>
              <a:ext uri="{FF2B5EF4-FFF2-40B4-BE49-F238E27FC236}">
                <a16:creationId xmlns:a16="http://schemas.microsoft.com/office/drawing/2014/main" id="{EE44915B-1EA5-4B0A-B085-2839C113E75D}"/>
              </a:ext>
            </a:extLst>
          </p:cNvPr>
          <p:cNvSpPr/>
          <p:nvPr/>
        </p:nvSpPr>
        <p:spPr>
          <a:xfrm>
            <a:off x="5219444" y="3570325"/>
            <a:ext cx="4649754"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Service d’Education et de Soins Spécialisés</a:t>
            </a:r>
          </a:p>
        </p:txBody>
      </p:sp>
      <p:sp>
        <p:nvSpPr>
          <p:cNvPr id="77" name="Rectangle 76">
            <a:extLst>
              <a:ext uri="{FF2B5EF4-FFF2-40B4-BE49-F238E27FC236}">
                <a16:creationId xmlns:a16="http://schemas.microsoft.com/office/drawing/2014/main" id="{EFB7FF84-5105-47F4-B04F-1E2D75037DCF}"/>
              </a:ext>
            </a:extLst>
          </p:cNvPr>
          <p:cNvSpPr/>
          <p:nvPr/>
        </p:nvSpPr>
        <p:spPr>
          <a:xfrm>
            <a:off x="5219444" y="4304335"/>
            <a:ext cx="4649754"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Service de Soins et d’Aide à Domicile</a:t>
            </a:r>
          </a:p>
        </p:txBody>
      </p:sp>
      <p:sp>
        <p:nvSpPr>
          <p:cNvPr id="78" name="Rectangle 77">
            <a:extLst>
              <a:ext uri="{FF2B5EF4-FFF2-40B4-BE49-F238E27FC236}">
                <a16:creationId xmlns:a16="http://schemas.microsoft.com/office/drawing/2014/main" id="{DC90F2D8-9134-43D3-9240-D5C5DAEC4FEA}"/>
              </a:ext>
            </a:extLst>
          </p:cNvPr>
          <p:cNvSpPr/>
          <p:nvPr/>
        </p:nvSpPr>
        <p:spPr>
          <a:xfrm>
            <a:off x="5219444" y="4671340"/>
            <a:ext cx="4649754"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Service Polyvalents d’Aide et de Soins à Domicile</a:t>
            </a:r>
          </a:p>
        </p:txBody>
      </p:sp>
      <p:sp>
        <p:nvSpPr>
          <p:cNvPr id="79" name="Rectangle 78">
            <a:extLst>
              <a:ext uri="{FF2B5EF4-FFF2-40B4-BE49-F238E27FC236}">
                <a16:creationId xmlns:a16="http://schemas.microsoft.com/office/drawing/2014/main" id="{EAA0737F-D7A3-47CD-9296-BD83A8269BC0}"/>
              </a:ext>
            </a:extLst>
          </p:cNvPr>
          <p:cNvSpPr/>
          <p:nvPr/>
        </p:nvSpPr>
        <p:spPr>
          <a:xfrm>
            <a:off x="5219444" y="5038341"/>
            <a:ext cx="4649754"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Service de Soins Infirmiers à Domicile</a:t>
            </a:r>
          </a:p>
        </p:txBody>
      </p:sp>
      <p:sp>
        <p:nvSpPr>
          <p:cNvPr id="80" name="Rectangle 79">
            <a:extLst>
              <a:ext uri="{FF2B5EF4-FFF2-40B4-BE49-F238E27FC236}">
                <a16:creationId xmlns:a16="http://schemas.microsoft.com/office/drawing/2014/main" id="{BAFCB04F-BEF9-4FCA-B063-5E211645B967}"/>
              </a:ext>
            </a:extLst>
          </p:cNvPr>
          <p:cNvSpPr/>
          <p:nvPr/>
        </p:nvSpPr>
        <p:spPr>
          <a:xfrm>
            <a:off x="982422" y="5406750"/>
            <a:ext cx="4378792"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Maison d’Accueil Spécialisé</a:t>
            </a:r>
          </a:p>
        </p:txBody>
      </p:sp>
      <p:sp>
        <p:nvSpPr>
          <p:cNvPr id="2" name="Titre 1"/>
          <p:cNvSpPr>
            <a:spLocks noGrp="1"/>
          </p:cNvSpPr>
          <p:nvPr>
            <p:ph type="title"/>
          </p:nvPr>
        </p:nvSpPr>
        <p:spPr>
          <a:xfrm>
            <a:off x="2180165" y="668913"/>
            <a:ext cx="3951233" cy="591316"/>
          </a:xfrm>
        </p:spPr>
        <p:txBody>
          <a:bodyPr/>
          <a:lstStyle/>
          <a:p>
            <a:r>
              <a:rPr lang="fr-FR" dirty="0"/>
              <a:t>Types de structures</a:t>
            </a:r>
          </a:p>
        </p:txBody>
      </p:sp>
    </p:spTree>
    <p:extLst>
      <p:ext uri="{BB962C8B-B14F-4D97-AF65-F5344CB8AC3E}">
        <p14:creationId xmlns:p14="http://schemas.microsoft.com/office/powerpoint/2010/main" val="1676683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a:extLst>
              <a:ext uri="{FF2B5EF4-FFF2-40B4-BE49-F238E27FC236}">
                <a16:creationId xmlns:a16="http://schemas.microsoft.com/office/drawing/2014/main" id="{98F2CFB3-F6F9-40F8-97FB-D2DBFC81619E}"/>
              </a:ext>
            </a:extLst>
          </p:cNvPr>
          <p:cNvGraphicFramePr>
            <a:graphicFrameLocks noGrp="1" noChangeAspect="1"/>
          </p:cNvGraphicFramePr>
          <p:nvPr>
            <p:extLst>
              <p:ext uri="{D42A27DB-BD31-4B8C-83A1-F6EECF244321}">
                <p14:modId xmlns:p14="http://schemas.microsoft.com/office/powerpoint/2010/main" val="2173506181"/>
              </p:ext>
            </p:extLst>
          </p:nvPr>
        </p:nvGraphicFramePr>
        <p:xfrm>
          <a:off x="236154" y="1313517"/>
          <a:ext cx="8679246" cy="3870497"/>
        </p:xfrm>
        <a:graphic>
          <a:graphicData uri="http://schemas.openxmlformats.org/drawingml/2006/table">
            <a:tbl>
              <a:tblPr firstRow="1" bandRow="1"/>
              <a:tblGrid>
                <a:gridCol w="1156699">
                  <a:extLst>
                    <a:ext uri="{9D8B030D-6E8A-4147-A177-3AD203B41FA5}">
                      <a16:colId xmlns:a16="http://schemas.microsoft.com/office/drawing/2014/main" val="1299955998"/>
                    </a:ext>
                  </a:extLst>
                </a:gridCol>
                <a:gridCol w="7522547">
                  <a:extLst>
                    <a:ext uri="{9D8B030D-6E8A-4147-A177-3AD203B41FA5}">
                      <a16:colId xmlns:a16="http://schemas.microsoft.com/office/drawing/2014/main" val="2661647397"/>
                    </a:ext>
                  </a:extLst>
                </a:gridCol>
              </a:tblGrid>
              <a:tr h="350057">
                <a:tc>
                  <a:txBody>
                    <a:bodyPr/>
                    <a:lstStyle>
                      <a:lvl1pPr marL="0" algn="l" defTabSz="685800" rtl="0" eaLnBrk="1" latinLnBrk="0" hangingPunct="1">
                        <a:defRPr sz="1350" b="1" kern="1200">
                          <a:solidFill>
                            <a:schemeClr val="bg1"/>
                          </a:solidFill>
                          <a:latin typeface="Calibri" panose="020F0502020204030204"/>
                        </a:defRPr>
                      </a:lvl1pPr>
                      <a:lvl2pPr marL="342900" algn="l" defTabSz="685800" rtl="0" eaLnBrk="1" latinLnBrk="0" hangingPunct="1">
                        <a:defRPr sz="1350" b="1" kern="1200">
                          <a:solidFill>
                            <a:schemeClr val="bg1"/>
                          </a:solidFill>
                          <a:latin typeface="Calibri" panose="020F0502020204030204"/>
                        </a:defRPr>
                      </a:lvl2pPr>
                      <a:lvl3pPr marL="685800" algn="l" defTabSz="685800" rtl="0" eaLnBrk="1" latinLnBrk="0" hangingPunct="1">
                        <a:defRPr sz="1350" b="1" kern="1200">
                          <a:solidFill>
                            <a:schemeClr val="bg1"/>
                          </a:solidFill>
                          <a:latin typeface="Calibri" panose="020F0502020204030204"/>
                        </a:defRPr>
                      </a:lvl3pPr>
                      <a:lvl4pPr marL="1028700" algn="l" defTabSz="685800" rtl="0" eaLnBrk="1" latinLnBrk="0" hangingPunct="1">
                        <a:defRPr sz="1350" b="1" kern="1200">
                          <a:solidFill>
                            <a:schemeClr val="bg1"/>
                          </a:solidFill>
                          <a:latin typeface="Calibri" panose="020F0502020204030204"/>
                        </a:defRPr>
                      </a:lvl4pPr>
                      <a:lvl5pPr marL="1371600" algn="l" defTabSz="685800" rtl="0" eaLnBrk="1" latinLnBrk="0" hangingPunct="1">
                        <a:defRPr sz="1350" b="1" kern="1200">
                          <a:solidFill>
                            <a:schemeClr val="bg1"/>
                          </a:solidFill>
                          <a:latin typeface="Calibri" panose="020F0502020204030204"/>
                        </a:defRPr>
                      </a:lvl5pPr>
                      <a:lvl6pPr marL="1714500" algn="l" defTabSz="685800" rtl="0" eaLnBrk="1" latinLnBrk="0" hangingPunct="1">
                        <a:defRPr sz="1350" b="1" kern="1200">
                          <a:solidFill>
                            <a:schemeClr val="bg1"/>
                          </a:solidFill>
                          <a:latin typeface="Calibri" panose="020F0502020204030204"/>
                        </a:defRPr>
                      </a:lvl6pPr>
                      <a:lvl7pPr marL="2057400" algn="l" defTabSz="685800" rtl="0" eaLnBrk="1" latinLnBrk="0" hangingPunct="1">
                        <a:defRPr sz="1350" b="1" kern="1200">
                          <a:solidFill>
                            <a:schemeClr val="bg1"/>
                          </a:solidFill>
                          <a:latin typeface="Calibri" panose="020F0502020204030204"/>
                        </a:defRPr>
                      </a:lvl7pPr>
                      <a:lvl8pPr marL="2400300" algn="l" defTabSz="685800" rtl="0" eaLnBrk="1" latinLnBrk="0" hangingPunct="1">
                        <a:defRPr sz="1350" b="1" kern="1200">
                          <a:solidFill>
                            <a:schemeClr val="bg1"/>
                          </a:solidFill>
                          <a:latin typeface="Calibri" panose="020F0502020204030204"/>
                        </a:defRPr>
                      </a:lvl8pPr>
                      <a:lvl9pPr marL="2743200" algn="l" defTabSz="685800" rtl="0" eaLnBrk="1" latinLnBrk="0" hangingPunct="1">
                        <a:defRPr sz="1350" b="1" kern="1200">
                          <a:solidFill>
                            <a:schemeClr val="bg1"/>
                          </a:solidFill>
                          <a:latin typeface="Calibri" panose="020F0502020204030204"/>
                        </a:defRPr>
                      </a:lvl9pPr>
                    </a:lstStyle>
                    <a:p>
                      <a:pPr algn="ctr"/>
                      <a:r>
                        <a:rPr lang="fr-FR" sz="1400" dirty="0"/>
                        <a:t>Sigle/terme</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solidFill>
                      <a:srgbClr val="003E64"/>
                    </a:solidFill>
                  </a:tcPr>
                </a:tc>
                <a:tc>
                  <a:txBody>
                    <a:bodyPr/>
                    <a:lstStyle>
                      <a:lvl1pPr marL="0" algn="l" defTabSz="685800" rtl="0" eaLnBrk="1" latinLnBrk="0" hangingPunct="1">
                        <a:defRPr sz="1350" b="1" kern="1200">
                          <a:solidFill>
                            <a:schemeClr val="bg1"/>
                          </a:solidFill>
                          <a:latin typeface="Calibri" panose="020F0502020204030204"/>
                        </a:defRPr>
                      </a:lvl1pPr>
                      <a:lvl2pPr marL="342900" algn="l" defTabSz="685800" rtl="0" eaLnBrk="1" latinLnBrk="0" hangingPunct="1">
                        <a:defRPr sz="1350" b="1" kern="1200">
                          <a:solidFill>
                            <a:schemeClr val="bg1"/>
                          </a:solidFill>
                          <a:latin typeface="Calibri" panose="020F0502020204030204"/>
                        </a:defRPr>
                      </a:lvl2pPr>
                      <a:lvl3pPr marL="685800" algn="l" defTabSz="685800" rtl="0" eaLnBrk="1" latinLnBrk="0" hangingPunct="1">
                        <a:defRPr sz="1350" b="1" kern="1200">
                          <a:solidFill>
                            <a:schemeClr val="bg1"/>
                          </a:solidFill>
                          <a:latin typeface="Calibri" panose="020F0502020204030204"/>
                        </a:defRPr>
                      </a:lvl3pPr>
                      <a:lvl4pPr marL="1028700" algn="l" defTabSz="685800" rtl="0" eaLnBrk="1" latinLnBrk="0" hangingPunct="1">
                        <a:defRPr sz="1350" b="1" kern="1200">
                          <a:solidFill>
                            <a:schemeClr val="bg1"/>
                          </a:solidFill>
                          <a:latin typeface="Calibri" panose="020F0502020204030204"/>
                        </a:defRPr>
                      </a:lvl4pPr>
                      <a:lvl5pPr marL="1371600" algn="l" defTabSz="685800" rtl="0" eaLnBrk="1" latinLnBrk="0" hangingPunct="1">
                        <a:defRPr sz="1350" b="1" kern="1200">
                          <a:solidFill>
                            <a:schemeClr val="bg1"/>
                          </a:solidFill>
                          <a:latin typeface="Calibri" panose="020F0502020204030204"/>
                        </a:defRPr>
                      </a:lvl5pPr>
                      <a:lvl6pPr marL="1714500" algn="l" defTabSz="685800" rtl="0" eaLnBrk="1" latinLnBrk="0" hangingPunct="1">
                        <a:defRPr sz="1350" b="1" kern="1200">
                          <a:solidFill>
                            <a:schemeClr val="bg1"/>
                          </a:solidFill>
                          <a:latin typeface="Calibri" panose="020F0502020204030204"/>
                        </a:defRPr>
                      </a:lvl6pPr>
                      <a:lvl7pPr marL="2057400" algn="l" defTabSz="685800" rtl="0" eaLnBrk="1" latinLnBrk="0" hangingPunct="1">
                        <a:defRPr sz="1350" b="1" kern="1200">
                          <a:solidFill>
                            <a:schemeClr val="bg1"/>
                          </a:solidFill>
                          <a:latin typeface="Calibri" panose="020F0502020204030204"/>
                        </a:defRPr>
                      </a:lvl7pPr>
                      <a:lvl8pPr marL="2400300" algn="l" defTabSz="685800" rtl="0" eaLnBrk="1" latinLnBrk="0" hangingPunct="1">
                        <a:defRPr sz="1350" b="1" kern="1200">
                          <a:solidFill>
                            <a:schemeClr val="bg1"/>
                          </a:solidFill>
                          <a:latin typeface="Calibri" panose="020F0502020204030204"/>
                        </a:defRPr>
                      </a:lvl8pPr>
                      <a:lvl9pPr marL="2743200" algn="l" defTabSz="685800" rtl="0" eaLnBrk="1" latinLnBrk="0" hangingPunct="1">
                        <a:defRPr sz="1350" b="1" kern="1200">
                          <a:solidFill>
                            <a:schemeClr val="bg1"/>
                          </a:solidFill>
                          <a:latin typeface="Calibri" panose="020F0502020204030204"/>
                        </a:defRPr>
                      </a:lvl9pPr>
                    </a:lstStyle>
                    <a:p>
                      <a:pPr algn="ctr"/>
                      <a:r>
                        <a:rPr lang="fr-FR" sz="1400" dirty="0"/>
                        <a:t>Définition</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solidFill>
                      <a:srgbClr val="003E64"/>
                    </a:solidFill>
                  </a:tcPr>
                </a:tc>
                <a:extLst>
                  <a:ext uri="{0D108BD9-81ED-4DB2-BD59-A6C34878D82A}">
                    <a16:rowId xmlns:a16="http://schemas.microsoft.com/office/drawing/2014/main" val="161452270"/>
                  </a:ext>
                </a:extLst>
              </a:tr>
              <a:tr h="354879">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EPRD / ERRD</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mn-lt"/>
                          <a:ea typeface="+mn-ea"/>
                          <a:cs typeface="+mn-cs"/>
                        </a:rPr>
                        <a:t>Etat Prévisionnel / Réalisé des Recettes et des Dépenses</a:t>
                      </a:r>
                    </a:p>
                    <a:p>
                      <a:r>
                        <a:rPr lang="fr-FR" sz="900" i="1" kern="1200" dirty="0">
                          <a:solidFill>
                            <a:schemeClr val="tx2"/>
                          </a:solidFill>
                          <a:latin typeface="+mn-lt"/>
                          <a:ea typeface="+mn-ea"/>
                          <a:cs typeface="+mn-cs"/>
                        </a:rPr>
                        <a:t>L’article 58 de la loi d’adaptation de la société au vieillissement complété par la loi de financement de la sécurité sociale 2016 puis 2017 créent les conditions d’un pilotage par les ressources (et non plus par les dépenses) avec l’introduction de l’État Prévisionnel des Recettes et des Dépenses (EPRD).</a:t>
                      </a:r>
                    </a:p>
                    <a:p>
                      <a:r>
                        <a:rPr lang="fr-FR" sz="900" i="1" kern="1200" dirty="0">
                          <a:solidFill>
                            <a:schemeClr val="tx2"/>
                          </a:solidFill>
                          <a:latin typeface="+mn-lt"/>
                          <a:ea typeface="+mn-ea"/>
                          <a:cs typeface="+mn-cs"/>
                        </a:rPr>
                        <a:t>L’année suivant l’utilisation des EPRD, les ESMS concernés doivent produire l’État Réalisé des Recettes et des Dépenses (ERRD) par symétrie avec les précédents Comptes Administratifs (CA)</a:t>
                      </a:r>
                    </a:p>
                    <a:p>
                      <a:r>
                        <a:rPr lang="fr-FR" sz="900" i="1" kern="1200" dirty="0">
                          <a:solidFill>
                            <a:schemeClr val="tx2"/>
                          </a:solidFill>
                          <a:latin typeface="+mn-lt"/>
                          <a:ea typeface="+mn-ea"/>
                          <a:cs typeface="+mn-cs"/>
                        </a:rPr>
                        <a:t>Le contenu de l’EPRD est précisé́ aux articles R314-213 et R314-223 du CASF </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168242912"/>
                  </a:ext>
                </a:extLst>
              </a:tr>
              <a:tr h="354879">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DUD</a:t>
                      </a:r>
                    </a:p>
                  </a:txBody>
                  <a:tcPr>
                    <a:lnL w="6350" cap="flat" cmpd="sng" algn="ctr">
                      <a:solidFill>
                        <a:srgbClr val="003E64"/>
                      </a:solidFill>
                      <a:prstDash val="solid"/>
                      <a:miter lim="800000"/>
                    </a:lnL>
                    <a:lnR>
                      <a:noFill/>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i="1" kern="1200" dirty="0">
                          <a:solidFill>
                            <a:schemeClr val="tx2"/>
                          </a:solidFill>
                          <a:latin typeface="+mn-lt"/>
                          <a:ea typeface="+mn-ea"/>
                          <a:cs typeface="+mn-cs"/>
                        </a:rPr>
                        <a:t>Document Unique des Délégations</a:t>
                      </a:r>
                    </a:p>
                    <a:p>
                      <a:pPr marL="0" marR="0" lvl="0" indent="0" algn="just" defTabSz="6858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mn-lt"/>
                          <a:ea typeface="+mn-ea"/>
                          <a:cs typeface="+mn-cs"/>
                        </a:rPr>
                        <a:t>Décret n° 2007-221 du 19 février 2007 fixe les obligations minimales de qualification du professionnel chargé de la direction d’un établissement ou service social ou médico-social et exiger la production d’un document unique des délégations</a:t>
                      </a:r>
                    </a:p>
                  </a:txBody>
                  <a:tcPr>
                    <a:lnL>
                      <a:noFill/>
                    </a:lnL>
                    <a:lnR w="6350" cap="flat" cmpd="sng" algn="ctr">
                      <a:solidFill>
                        <a:srgbClr val="003E64"/>
                      </a:solidFill>
                      <a:prstDash val="solid"/>
                      <a:miter lim="800000"/>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333912591"/>
                  </a:ext>
                </a:extLst>
              </a:tr>
              <a:tr h="350057">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algn="just" defTabSz="914400" rtl="0" eaLnBrk="1" latinLnBrk="0" hangingPunct="1"/>
                      <a:r>
                        <a:rPr lang="fr-FR" sz="1200" b="1" u="none" kern="1200" dirty="0">
                          <a:solidFill>
                            <a:schemeClr val="accent1">
                              <a:lumMod val="50000"/>
                            </a:schemeClr>
                          </a:solidFill>
                          <a:latin typeface="Calibri" panose="020F0502020204030204" pitchFamily="34" charset="0"/>
                          <a:ea typeface="+mn-ea"/>
                          <a:cs typeface="+mn-cs"/>
                        </a:rPr>
                        <a:t>PGFP</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mn-lt"/>
                          <a:ea typeface="+mn-ea"/>
                          <a:cs typeface="+mn-cs"/>
                        </a:rPr>
                        <a:t>Le Plan Global de Financement Pluriannuel est un document qui vise une simulation de la trajectoire consolidée des grands équilibres financiers à moyen terme de l’ensemble constitué par les établissements et services inclus dans le périmètre de l’EPRD</a:t>
                      </a:r>
                    </a:p>
                    <a:p>
                      <a:pPr marL="0" algn="just" defTabSz="914400" rtl="0" eaLnBrk="1" latinLnBrk="0" hangingPunct="1"/>
                      <a:endParaRPr lang="fr-FR" sz="900" i="1" kern="1200" dirty="0">
                        <a:solidFill>
                          <a:schemeClr val="tx2"/>
                        </a:solidFill>
                        <a:latin typeface="+mn-lt"/>
                        <a:ea typeface="+mn-ea"/>
                        <a:cs typeface="+mn-cs"/>
                      </a:endParaRP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22088538"/>
                  </a:ext>
                </a:extLst>
              </a:tr>
              <a:tr h="350057">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PPI</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mn-lt"/>
                          <a:ea typeface="+mn-ea"/>
                          <a:cs typeface="+mn-cs"/>
                        </a:rPr>
                        <a:t>Plan Pluriannuel d’Investissement : Sa présentation est consolidée et normalisée dans l’annexe 1 de présentation du budget prévisionnel (annexe 1 de l’arrêté́ du 22 novembre 2003 modifiée par les arrêtés du 15 juillet 2007 et du 5 septembre 2013. </a:t>
                      </a:r>
                    </a:p>
                    <a:p>
                      <a:r>
                        <a:rPr lang="fr-FR" sz="900" i="1" kern="1200" dirty="0">
                          <a:solidFill>
                            <a:schemeClr val="tx2"/>
                          </a:solidFill>
                          <a:latin typeface="+mn-lt"/>
                          <a:ea typeface="+mn-ea"/>
                          <a:cs typeface="+mn-cs"/>
                        </a:rPr>
                        <a:t>L’arrêté́ du 19 décembre 2018 modifie l’arrêté́ du 22 octobre 2003 fixant les modèles des documents prévus aux articles R. 314-10, R. 314-13, R. 314-17, R. 314-19, R. 314-48 et R. 314-82 du code de l’action sociale et des familles </a:t>
                      </a:r>
                    </a:p>
                    <a:p>
                      <a:r>
                        <a:rPr lang="fr-FR" sz="900" i="1" kern="1200" dirty="0">
                          <a:solidFill>
                            <a:schemeClr val="tx2"/>
                          </a:solidFill>
                          <a:latin typeface="+mn-lt"/>
                          <a:ea typeface="+mn-ea"/>
                          <a:cs typeface="+mn-cs"/>
                        </a:rPr>
                        <a:t>Après l’article 8 de l’arrêté́ du 22 octobre 2003, il est inséré́ un article 8 bis rédigé́ ainsi qu’il suit. </a:t>
                      </a:r>
                    </a:p>
                    <a:p>
                      <a:r>
                        <a:rPr lang="fr-FR" sz="900" i="1" kern="1200" dirty="0">
                          <a:solidFill>
                            <a:schemeClr val="tx2"/>
                          </a:solidFill>
                          <a:latin typeface="+mn-lt"/>
                          <a:ea typeface="+mn-ea"/>
                          <a:cs typeface="+mn-cs"/>
                        </a:rPr>
                        <a:t>« Art. 8 bis. – Les annexes 2 (PFP – Plan de Financement Pluriannuel - et 10 (Tableau des surcoûts et économies d’exploitation) prévues à l’article 2 du présent arrêté́ sont remplacées par le plan global de financement pluriannuel (PGFP) de l’état des prévisions de recettes et de dépenses lorsque les établissements et les services sociaux et médico-sociaux relèvent de cette présentation budgétaire en application de l’article R. 314-210 du code de l’action sociale et des familles. </a:t>
                      </a:r>
                    </a:p>
                    <a:p>
                      <a:r>
                        <a:rPr lang="fr-FR" sz="900" i="1" kern="1200" dirty="0">
                          <a:solidFill>
                            <a:schemeClr val="tx2"/>
                          </a:solidFill>
                          <a:latin typeface="+mn-lt"/>
                          <a:ea typeface="+mn-ea"/>
                          <a:cs typeface="+mn-cs"/>
                        </a:rPr>
                        <a:t>Source : Journal officiel du 21 décembre 2018</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fr-FR" sz="900" i="1" kern="1200" dirty="0">
                        <a:solidFill>
                          <a:schemeClr val="tx2"/>
                        </a:solidFill>
                        <a:latin typeface="+mn-lt"/>
                        <a:ea typeface="+mn-ea"/>
                        <a:cs typeface="+mn-cs"/>
                      </a:endParaRP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2011461972"/>
                  </a:ext>
                </a:extLst>
              </a:tr>
            </a:tbl>
          </a:graphicData>
        </a:graphic>
      </p:graphicFrame>
      <p:sp>
        <p:nvSpPr>
          <p:cNvPr id="5" name="Titre 1"/>
          <p:cNvSpPr>
            <a:spLocks noGrp="1"/>
          </p:cNvSpPr>
          <p:nvPr>
            <p:ph type="title"/>
          </p:nvPr>
        </p:nvSpPr>
        <p:spPr>
          <a:xfrm>
            <a:off x="2180165" y="668913"/>
            <a:ext cx="3951233" cy="591316"/>
          </a:xfrm>
        </p:spPr>
        <p:txBody>
          <a:bodyPr/>
          <a:lstStyle/>
          <a:p>
            <a:r>
              <a:rPr lang="fr-FR" dirty="0"/>
              <a:t>Glossaire métier</a:t>
            </a:r>
          </a:p>
        </p:txBody>
      </p:sp>
    </p:spTree>
    <p:extLst>
      <p:ext uri="{BB962C8B-B14F-4D97-AF65-F5344CB8AC3E}">
        <p14:creationId xmlns:p14="http://schemas.microsoft.com/office/powerpoint/2010/main" val="41952692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a:extLst>
              <a:ext uri="{FF2B5EF4-FFF2-40B4-BE49-F238E27FC236}">
                <a16:creationId xmlns:a16="http://schemas.microsoft.com/office/drawing/2014/main" id="{98F2CFB3-F6F9-40F8-97FB-D2DBFC81619E}"/>
              </a:ext>
            </a:extLst>
          </p:cNvPr>
          <p:cNvGraphicFramePr>
            <a:graphicFrameLocks noGrp="1" noChangeAspect="1"/>
          </p:cNvGraphicFramePr>
          <p:nvPr>
            <p:extLst>
              <p:ext uri="{D42A27DB-BD31-4B8C-83A1-F6EECF244321}">
                <p14:modId xmlns:p14="http://schemas.microsoft.com/office/powerpoint/2010/main" val="3370136020"/>
              </p:ext>
            </p:extLst>
          </p:nvPr>
        </p:nvGraphicFramePr>
        <p:xfrm>
          <a:off x="236154" y="1313517"/>
          <a:ext cx="8603046" cy="4844931"/>
        </p:xfrm>
        <a:graphic>
          <a:graphicData uri="http://schemas.openxmlformats.org/drawingml/2006/table">
            <a:tbl>
              <a:tblPr firstRow="1" bandRow="1"/>
              <a:tblGrid>
                <a:gridCol w="1607498">
                  <a:extLst>
                    <a:ext uri="{9D8B030D-6E8A-4147-A177-3AD203B41FA5}">
                      <a16:colId xmlns:a16="http://schemas.microsoft.com/office/drawing/2014/main" val="1299955998"/>
                    </a:ext>
                  </a:extLst>
                </a:gridCol>
                <a:gridCol w="6995548">
                  <a:extLst>
                    <a:ext uri="{9D8B030D-6E8A-4147-A177-3AD203B41FA5}">
                      <a16:colId xmlns:a16="http://schemas.microsoft.com/office/drawing/2014/main" val="2661647397"/>
                    </a:ext>
                  </a:extLst>
                </a:gridCol>
              </a:tblGrid>
              <a:tr h="350057">
                <a:tc>
                  <a:txBody>
                    <a:bodyPr/>
                    <a:lstStyle>
                      <a:lvl1pPr marL="0" algn="l" defTabSz="685800" rtl="0" eaLnBrk="1" latinLnBrk="0" hangingPunct="1">
                        <a:defRPr sz="1350" b="1" kern="1200">
                          <a:solidFill>
                            <a:schemeClr val="bg1"/>
                          </a:solidFill>
                          <a:latin typeface="Calibri" panose="020F0502020204030204"/>
                        </a:defRPr>
                      </a:lvl1pPr>
                      <a:lvl2pPr marL="342900" algn="l" defTabSz="685800" rtl="0" eaLnBrk="1" latinLnBrk="0" hangingPunct="1">
                        <a:defRPr sz="1350" b="1" kern="1200">
                          <a:solidFill>
                            <a:schemeClr val="bg1"/>
                          </a:solidFill>
                          <a:latin typeface="Calibri" panose="020F0502020204030204"/>
                        </a:defRPr>
                      </a:lvl2pPr>
                      <a:lvl3pPr marL="685800" algn="l" defTabSz="685800" rtl="0" eaLnBrk="1" latinLnBrk="0" hangingPunct="1">
                        <a:defRPr sz="1350" b="1" kern="1200">
                          <a:solidFill>
                            <a:schemeClr val="bg1"/>
                          </a:solidFill>
                          <a:latin typeface="Calibri" panose="020F0502020204030204"/>
                        </a:defRPr>
                      </a:lvl3pPr>
                      <a:lvl4pPr marL="1028700" algn="l" defTabSz="685800" rtl="0" eaLnBrk="1" latinLnBrk="0" hangingPunct="1">
                        <a:defRPr sz="1350" b="1" kern="1200">
                          <a:solidFill>
                            <a:schemeClr val="bg1"/>
                          </a:solidFill>
                          <a:latin typeface="Calibri" panose="020F0502020204030204"/>
                        </a:defRPr>
                      </a:lvl4pPr>
                      <a:lvl5pPr marL="1371600" algn="l" defTabSz="685800" rtl="0" eaLnBrk="1" latinLnBrk="0" hangingPunct="1">
                        <a:defRPr sz="1350" b="1" kern="1200">
                          <a:solidFill>
                            <a:schemeClr val="bg1"/>
                          </a:solidFill>
                          <a:latin typeface="Calibri" panose="020F0502020204030204"/>
                        </a:defRPr>
                      </a:lvl5pPr>
                      <a:lvl6pPr marL="1714500" algn="l" defTabSz="685800" rtl="0" eaLnBrk="1" latinLnBrk="0" hangingPunct="1">
                        <a:defRPr sz="1350" b="1" kern="1200">
                          <a:solidFill>
                            <a:schemeClr val="bg1"/>
                          </a:solidFill>
                          <a:latin typeface="Calibri" panose="020F0502020204030204"/>
                        </a:defRPr>
                      </a:lvl6pPr>
                      <a:lvl7pPr marL="2057400" algn="l" defTabSz="685800" rtl="0" eaLnBrk="1" latinLnBrk="0" hangingPunct="1">
                        <a:defRPr sz="1350" b="1" kern="1200">
                          <a:solidFill>
                            <a:schemeClr val="bg1"/>
                          </a:solidFill>
                          <a:latin typeface="Calibri" panose="020F0502020204030204"/>
                        </a:defRPr>
                      </a:lvl7pPr>
                      <a:lvl8pPr marL="2400300" algn="l" defTabSz="685800" rtl="0" eaLnBrk="1" latinLnBrk="0" hangingPunct="1">
                        <a:defRPr sz="1350" b="1" kern="1200">
                          <a:solidFill>
                            <a:schemeClr val="bg1"/>
                          </a:solidFill>
                          <a:latin typeface="Calibri" panose="020F0502020204030204"/>
                        </a:defRPr>
                      </a:lvl8pPr>
                      <a:lvl9pPr marL="2743200" algn="l" defTabSz="685800" rtl="0" eaLnBrk="1" latinLnBrk="0" hangingPunct="1">
                        <a:defRPr sz="1350" b="1" kern="1200">
                          <a:solidFill>
                            <a:schemeClr val="bg1"/>
                          </a:solidFill>
                          <a:latin typeface="Calibri" panose="020F0502020204030204"/>
                        </a:defRPr>
                      </a:lvl9pPr>
                    </a:lstStyle>
                    <a:p>
                      <a:pPr algn="ctr"/>
                      <a:r>
                        <a:rPr lang="fr-FR" sz="1400" dirty="0"/>
                        <a:t>Sigle/terme</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solidFill>
                      <a:srgbClr val="003E64"/>
                    </a:solidFill>
                  </a:tcPr>
                </a:tc>
                <a:tc>
                  <a:txBody>
                    <a:bodyPr/>
                    <a:lstStyle>
                      <a:lvl1pPr marL="0" algn="l" defTabSz="685800" rtl="0" eaLnBrk="1" latinLnBrk="0" hangingPunct="1">
                        <a:defRPr sz="1350" b="1" kern="1200">
                          <a:solidFill>
                            <a:schemeClr val="bg1"/>
                          </a:solidFill>
                          <a:latin typeface="Calibri" panose="020F0502020204030204"/>
                        </a:defRPr>
                      </a:lvl1pPr>
                      <a:lvl2pPr marL="342900" algn="l" defTabSz="685800" rtl="0" eaLnBrk="1" latinLnBrk="0" hangingPunct="1">
                        <a:defRPr sz="1350" b="1" kern="1200">
                          <a:solidFill>
                            <a:schemeClr val="bg1"/>
                          </a:solidFill>
                          <a:latin typeface="Calibri" panose="020F0502020204030204"/>
                        </a:defRPr>
                      </a:lvl2pPr>
                      <a:lvl3pPr marL="685800" algn="l" defTabSz="685800" rtl="0" eaLnBrk="1" latinLnBrk="0" hangingPunct="1">
                        <a:defRPr sz="1350" b="1" kern="1200">
                          <a:solidFill>
                            <a:schemeClr val="bg1"/>
                          </a:solidFill>
                          <a:latin typeface="Calibri" panose="020F0502020204030204"/>
                        </a:defRPr>
                      </a:lvl3pPr>
                      <a:lvl4pPr marL="1028700" algn="l" defTabSz="685800" rtl="0" eaLnBrk="1" latinLnBrk="0" hangingPunct="1">
                        <a:defRPr sz="1350" b="1" kern="1200">
                          <a:solidFill>
                            <a:schemeClr val="bg1"/>
                          </a:solidFill>
                          <a:latin typeface="Calibri" panose="020F0502020204030204"/>
                        </a:defRPr>
                      </a:lvl4pPr>
                      <a:lvl5pPr marL="1371600" algn="l" defTabSz="685800" rtl="0" eaLnBrk="1" latinLnBrk="0" hangingPunct="1">
                        <a:defRPr sz="1350" b="1" kern="1200">
                          <a:solidFill>
                            <a:schemeClr val="bg1"/>
                          </a:solidFill>
                          <a:latin typeface="Calibri" panose="020F0502020204030204"/>
                        </a:defRPr>
                      </a:lvl5pPr>
                      <a:lvl6pPr marL="1714500" algn="l" defTabSz="685800" rtl="0" eaLnBrk="1" latinLnBrk="0" hangingPunct="1">
                        <a:defRPr sz="1350" b="1" kern="1200">
                          <a:solidFill>
                            <a:schemeClr val="bg1"/>
                          </a:solidFill>
                          <a:latin typeface="Calibri" panose="020F0502020204030204"/>
                        </a:defRPr>
                      </a:lvl6pPr>
                      <a:lvl7pPr marL="2057400" algn="l" defTabSz="685800" rtl="0" eaLnBrk="1" latinLnBrk="0" hangingPunct="1">
                        <a:defRPr sz="1350" b="1" kern="1200">
                          <a:solidFill>
                            <a:schemeClr val="bg1"/>
                          </a:solidFill>
                          <a:latin typeface="Calibri" panose="020F0502020204030204"/>
                        </a:defRPr>
                      </a:lvl7pPr>
                      <a:lvl8pPr marL="2400300" algn="l" defTabSz="685800" rtl="0" eaLnBrk="1" latinLnBrk="0" hangingPunct="1">
                        <a:defRPr sz="1350" b="1" kern="1200">
                          <a:solidFill>
                            <a:schemeClr val="bg1"/>
                          </a:solidFill>
                          <a:latin typeface="Calibri" panose="020F0502020204030204"/>
                        </a:defRPr>
                      </a:lvl8pPr>
                      <a:lvl9pPr marL="2743200" algn="l" defTabSz="685800" rtl="0" eaLnBrk="1" latinLnBrk="0" hangingPunct="1">
                        <a:defRPr sz="1350" b="1" kern="1200">
                          <a:solidFill>
                            <a:schemeClr val="bg1"/>
                          </a:solidFill>
                          <a:latin typeface="Calibri" panose="020F0502020204030204"/>
                        </a:defRPr>
                      </a:lvl9pPr>
                    </a:lstStyle>
                    <a:p>
                      <a:pPr algn="ctr"/>
                      <a:r>
                        <a:rPr lang="fr-FR" sz="1400" dirty="0"/>
                        <a:t>Définition</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solidFill>
                      <a:srgbClr val="003E64"/>
                    </a:solidFill>
                  </a:tcPr>
                </a:tc>
                <a:extLst>
                  <a:ext uri="{0D108BD9-81ED-4DB2-BD59-A6C34878D82A}">
                    <a16:rowId xmlns:a16="http://schemas.microsoft.com/office/drawing/2014/main" val="161452270"/>
                  </a:ext>
                </a:extLst>
              </a:tr>
              <a:tr h="354879">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ADELI</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mn-lt"/>
                          <a:ea typeface="+mn-ea"/>
                          <a:cs typeface="+mn-cs"/>
                        </a:rPr>
                        <a:t>Le répertoire ADELI est un système d’information national sur les professionnels relevant du code de la santé publique, du code de l’action sociale et des familles et des personnes autorisées à faire usage du titre de psychologue, d’ostéopathe, de psychothérapeute ou de chiropracteur. Il contient des informations personnelles et professionnelles (état civil – situation professionnelle – activités exercées).</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168242912"/>
                  </a:ext>
                </a:extLst>
              </a:tr>
              <a:tr h="354879">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Appel contextuel</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L’appel contextuel est une requête émise avec des paramètres spécifiques depuis une application vers une autre (Ex. : Requêtes vers les boutons « Aide » de diverses applications)</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2022506520"/>
                  </a:ext>
                </a:extLst>
              </a:tr>
              <a:tr h="354879">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Authentification unifiée</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i="1" kern="1200" dirty="0">
                          <a:solidFill>
                            <a:schemeClr val="tx2"/>
                          </a:solidFill>
                          <a:latin typeface="+mn-lt"/>
                          <a:ea typeface="+mn-ea"/>
                          <a:cs typeface="+mn-cs"/>
                        </a:rPr>
                        <a:t>L’authentification unifiée, appelée aussi authentification unique ou SSO (Single </a:t>
                      </a:r>
                      <a:r>
                        <a:rPr lang="fr-FR" sz="900" i="1" kern="1200" dirty="0" err="1">
                          <a:solidFill>
                            <a:schemeClr val="tx2"/>
                          </a:solidFill>
                          <a:latin typeface="+mn-lt"/>
                          <a:ea typeface="+mn-ea"/>
                          <a:cs typeface="+mn-cs"/>
                        </a:rPr>
                        <a:t>Sign</a:t>
                      </a:r>
                      <a:r>
                        <a:rPr lang="fr-FR" sz="900" i="1" kern="1200" dirty="0">
                          <a:solidFill>
                            <a:schemeClr val="tx2"/>
                          </a:solidFill>
                          <a:latin typeface="+mn-lt"/>
                          <a:ea typeface="+mn-ea"/>
                          <a:cs typeface="+mn-cs"/>
                        </a:rPr>
                        <a:t>-On) est une technologie permettant à un utilisateur d’accéder à de multiples services et applications avec un seul identifiant</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333912591"/>
                  </a:ext>
                </a:extLst>
              </a:tr>
              <a:tr h="350057">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algn="just" defTabSz="914400" rtl="0" eaLnBrk="1" latinLnBrk="0" hangingPunct="1"/>
                      <a:r>
                        <a:rPr lang="fr-FR" sz="1200" b="1" u="none" kern="1200" dirty="0">
                          <a:solidFill>
                            <a:schemeClr val="accent1">
                              <a:lumMod val="50000"/>
                            </a:schemeClr>
                          </a:solidFill>
                          <a:latin typeface="Calibri" panose="020F0502020204030204" pitchFamily="34" charset="0"/>
                          <a:ea typeface="+mn-ea"/>
                          <a:cs typeface="+mn-cs"/>
                        </a:rPr>
                        <a:t>DMP</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algn="just" defTabSz="914400" rtl="0" eaLnBrk="1" latinLnBrk="0" hangingPunct="1"/>
                      <a:r>
                        <a:rPr lang="fr-FR" sz="900" i="1" kern="1200" dirty="0">
                          <a:solidFill>
                            <a:schemeClr val="tx2"/>
                          </a:solidFill>
                          <a:latin typeface="+mn-lt"/>
                          <a:ea typeface="+mn-ea"/>
                          <a:cs typeface="+mn-cs"/>
                        </a:rPr>
                        <a:t>Le Dossier Médical Partagé (DMP) est un carnet de santé numérique qui conserve et sécurise les informations de santé des usagers : traitements, résultats d’examens, allergies, etc. Il permet de partager ces données avec des professionnels de santé</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22088538"/>
                  </a:ext>
                </a:extLst>
              </a:tr>
              <a:tr h="350057">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EAI</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mn-lt"/>
                          <a:ea typeface="+mn-ea"/>
                          <a:cs typeface="+mn-cs"/>
                        </a:rPr>
                        <a:t>Un EAI est un outil d’échange et de partage de données favorisant le partage de données</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2011461972"/>
                  </a:ext>
                </a:extLst>
              </a:tr>
              <a:tr h="350057">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ENRS</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Les Espaces Numériques Régionaux de Santé (ENRS) sont des ensembles cohérents de services dématérialisés et d’applications institutionnellement portés par l’ARS et pilotés par une maîtrise d’ouvrage régionale </a:t>
                      </a:r>
                      <a:r>
                        <a:rPr lang="fr-FR" sz="900" i="1" kern="1200" dirty="0">
                          <a:solidFill>
                            <a:schemeClr val="tx2"/>
                          </a:solidFill>
                          <a:latin typeface="+mn-lt"/>
                          <a:ea typeface="+mn-ea"/>
                          <a:cs typeface="+mn-cs"/>
                        </a:rPr>
                        <a:t>(Source : Livre blanc SYNTEC numérique FEHAP – La transformation numérique du parcours de vie) </a:t>
                      </a:r>
                      <a:endParaRPr lang="fr-FR" sz="900" i="1" dirty="0">
                        <a:solidFill>
                          <a:schemeClr val="tx2"/>
                        </a:solidFill>
                      </a:endParaRP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444379192"/>
                  </a:ext>
                </a:extLst>
              </a:tr>
              <a:tr h="350057">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ENS</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L’Espace Numérique de Santé (ENS) permettra à chaque citoyen, acteur du système de santé, de choisir et d’accéder à des services numériques de santé dans un cadre sécurisé et avec une navigation fluide</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1973517075"/>
                  </a:ext>
                </a:extLst>
              </a:tr>
              <a:tr h="350057">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ETL</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i="1" kern="1200" dirty="0">
                          <a:solidFill>
                            <a:schemeClr val="tx2"/>
                          </a:solidFill>
                          <a:latin typeface="+mn-lt"/>
                          <a:ea typeface="+mn-ea"/>
                          <a:cs typeface="+mn-cs"/>
                        </a:rPr>
                        <a:t>Un outil d’extraction, transformation, alimentation doit être capable d’extraire des données au niveau d’une ou plusieurs bases sources, de les transformer au égard à des règles très précises, puis de les injecter au sein du système décisionnel cible </a:t>
                      </a:r>
                    </a:p>
                    <a:p>
                      <a:pPr algn="just"/>
                      <a:r>
                        <a:rPr lang="fr-FR" sz="900" i="1" kern="1200" dirty="0">
                          <a:solidFill>
                            <a:schemeClr val="tx2"/>
                          </a:solidFill>
                          <a:latin typeface="+mn-lt"/>
                          <a:ea typeface="+mn-ea"/>
                          <a:cs typeface="+mn-cs"/>
                        </a:rPr>
                        <a:t>(Source : Livre blanc SYNTEC numérique FEHAP – La transformation numérique du parcours de vie) </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3310723078"/>
                  </a:ext>
                </a:extLst>
              </a:tr>
              <a:tr h="350057">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FINESS</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Le Fichier National des Etablissements sanitaires et sociaux (FINESS) est un </a:t>
                      </a:r>
                      <a:r>
                        <a:rPr lang="fr-FR" sz="900" i="1" kern="1200" dirty="0">
                          <a:solidFill>
                            <a:schemeClr val="tx2"/>
                          </a:solidFill>
                          <a:latin typeface="+mn-lt"/>
                          <a:ea typeface="+mn-ea"/>
                          <a:cs typeface="+mn-cs"/>
                        </a:rPr>
                        <a:t>répertoire national qui dresse l'inventaire des équipements du domaine sanitaire et social</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1730658888"/>
                  </a:ext>
                </a:extLst>
              </a:tr>
              <a:tr h="350057">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Firewall</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i="1" kern="1200" dirty="0">
                          <a:solidFill>
                            <a:schemeClr val="tx2"/>
                          </a:solidFill>
                          <a:latin typeface="+mn-lt"/>
                          <a:ea typeface="+mn-ea"/>
                          <a:cs typeface="+mn-cs"/>
                        </a:rPr>
                        <a:t>Un firewall, aussi appelé pare-feu est un système permettant de protéger les données d’un ordinateur ou un réseau d’ordinateurs des intrusions provenant d’un réseau tiers</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2284682365"/>
                  </a:ext>
                </a:extLst>
              </a:tr>
              <a:tr h="350057">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GED</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i="1" kern="1200" dirty="0">
                          <a:solidFill>
                            <a:schemeClr val="tx2"/>
                          </a:solidFill>
                          <a:latin typeface="+mn-lt"/>
                          <a:ea typeface="+mn-ea"/>
                          <a:cs typeface="+mn-cs"/>
                        </a:rPr>
                        <a:t>La Gestion Electronique de Documents (GED) est un système informatisé de gestion des documents archivés</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1849702639"/>
                  </a:ext>
                </a:extLst>
              </a:tr>
            </a:tbl>
          </a:graphicData>
        </a:graphic>
      </p:graphicFrame>
      <p:sp>
        <p:nvSpPr>
          <p:cNvPr id="5" name="Titre 1"/>
          <p:cNvSpPr>
            <a:spLocks noGrp="1"/>
          </p:cNvSpPr>
          <p:nvPr>
            <p:ph type="title"/>
          </p:nvPr>
        </p:nvSpPr>
        <p:spPr>
          <a:xfrm>
            <a:off x="2180165" y="668913"/>
            <a:ext cx="4624047" cy="591316"/>
          </a:xfrm>
        </p:spPr>
        <p:txBody>
          <a:bodyPr/>
          <a:lstStyle/>
          <a:p>
            <a:r>
              <a:rPr lang="fr-FR" dirty="0"/>
              <a:t>Glossaire technique </a:t>
            </a:r>
            <a:r>
              <a:rPr lang="fr-FR" sz="2000" b="0" i="1" dirty="0">
                <a:solidFill>
                  <a:prstClr val="black"/>
                </a:solidFill>
              </a:rPr>
              <a:t>(1/2)</a:t>
            </a:r>
            <a:endParaRPr lang="fr-FR" dirty="0"/>
          </a:p>
        </p:txBody>
      </p:sp>
    </p:spTree>
    <p:extLst>
      <p:ext uri="{BB962C8B-B14F-4D97-AF65-F5344CB8AC3E}">
        <p14:creationId xmlns:p14="http://schemas.microsoft.com/office/powerpoint/2010/main" val="1076253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a:extLst>
              <a:ext uri="{FF2B5EF4-FFF2-40B4-BE49-F238E27FC236}">
                <a16:creationId xmlns:a16="http://schemas.microsoft.com/office/drawing/2014/main" id="{6DC07487-14A2-4C70-A79A-0B4D0D66C572}"/>
              </a:ext>
            </a:extLst>
          </p:cNvPr>
          <p:cNvGraphicFramePr>
            <a:graphicFrameLocks noGrp="1" noChangeAspect="1"/>
          </p:cNvGraphicFramePr>
          <p:nvPr>
            <p:extLst>
              <p:ext uri="{D42A27DB-BD31-4B8C-83A1-F6EECF244321}">
                <p14:modId xmlns:p14="http://schemas.microsoft.com/office/powerpoint/2010/main" val="2366130871"/>
              </p:ext>
            </p:extLst>
          </p:nvPr>
        </p:nvGraphicFramePr>
        <p:xfrm>
          <a:off x="236154" y="1313517"/>
          <a:ext cx="8720771" cy="4556297"/>
        </p:xfrm>
        <a:graphic>
          <a:graphicData uri="http://schemas.openxmlformats.org/drawingml/2006/table">
            <a:tbl>
              <a:tblPr firstRow="1" bandRow="1"/>
              <a:tblGrid>
                <a:gridCol w="1209231">
                  <a:extLst>
                    <a:ext uri="{9D8B030D-6E8A-4147-A177-3AD203B41FA5}">
                      <a16:colId xmlns:a16="http://schemas.microsoft.com/office/drawing/2014/main" val="1299955998"/>
                    </a:ext>
                  </a:extLst>
                </a:gridCol>
                <a:gridCol w="7511540">
                  <a:extLst>
                    <a:ext uri="{9D8B030D-6E8A-4147-A177-3AD203B41FA5}">
                      <a16:colId xmlns:a16="http://schemas.microsoft.com/office/drawing/2014/main" val="2661647397"/>
                    </a:ext>
                  </a:extLst>
                </a:gridCol>
              </a:tblGrid>
              <a:tr h="350057">
                <a:tc>
                  <a:txBody>
                    <a:bodyPr/>
                    <a:lstStyle>
                      <a:lvl1pPr marL="0" algn="l" defTabSz="685800" rtl="0" eaLnBrk="1" latinLnBrk="0" hangingPunct="1">
                        <a:defRPr sz="1350" b="1" kern="1200">
                          <a:solidFill>
                            <a:schemeClr val="bg1"/>
                          </a:solidFill>
                          <a:latin typeface="Calibri" panose="020F0502020204030204"/>
                        </a:defRPr>
                      </a:lvl1pPr>
                      <a:lvl2pPr marL="342900" algn="l" defTabSz="685800" rtl="0" eaLnBrk="1" latinLnBrk="0" hangingPunct="1">
                        <a:defRPr sz="1350" b="1" kern="1200">
                          <a:solidFill>
                            <a:schemeClr val="bg1"/>
                          </a:solidFill>
                          <a:latin typeface="Calibri" panose="020F0502020204030204"/>
                        </a:defRPr>
                      </a:lvl2pPr>
                      <a:lvl3pPr marL="685800" algn="l" defTabSz="685800" rtl="0" eaLnBrk="1" latinLnBrk="0" hangingPunct="1">
                        <a:defRPr sz="1350" b="1" kern="1200">
                          <a:solidFill>
                            <a:schemeClr val="bg1"/>
                          </a:solidFill>
                          <a:latin typeface="Calibri" panose="020F0502020204030204"/>
                        </a:defRPr>
                      </a:lvl3pPr>
                      <a:lvl4pPr marL="1028700" algn="l" defTabSz="685800" rtl="0" eaLnBrk="1" latinLnBrk="0" hangingPunct="1">
                        <a:defRPr sz="1350" b="1" kern="1200">
                          <a:solidFill>
                            <a:schemeClr val="bg1"/>
                          </a:solidFill>
                          <a:latin typeface="Calibri" panose="020F0502020204030204"/>
                        </a:defRPr>
                      </a:lvl4pPr>
                      <a:lvl5pPr marL="1371600" algn="l" defTabSz="685800" rtl="0" eaLnBrk="1" latinLnBrk="0" hangingPunct="1">
                        <a:defRPr sz="1350" b="1" kern="1200">
                          <a:solidFill>
                            <a:schemeClr val="bg1"/>
                          </a:solidFill>
                          <a:latin typeface="Calibri" panose="020F0502020204030204"/>
                        </a:defRPr>
                      </a:lvl5pPr>
                      <a:lvl6pPr marL="1714500" algn="l" defTabSz="685800" rtl="0" eaLnBrk="1" latinLnBrk="0" hangingPunct="1">
                        <a:defRPr sz="1350" b="1" kern="1200">
                          <a:solidFill>
                            <a:schemeClr val="bg1"/>
                          </a:solidFill>
                          <a:latin typeface="Calibri" panose="020F0502020204030204"/>
                        </a:defRPr>
                      </a:lvl6pPr>
                      <a:lvl7pPr marL="2057400" algn="l" defTabSz="685800" rtl="0" eaLnBrk="1" latinLnBrk="0" hangingPunct="1">
                        <a:defRPr sz="1350" b="1" kern="1200">
                          <a:solidFill>
                            <a:schemeClr val="bg1"/>
                          </a:solidFill>
                          <a:latin typeface="Calibri" panose="020F0502020204030204"/>
                        </a:defRPr>
                      </a:lvl7pPr>
                      <a:lvl8pPr marL="2400300" algn="l" defTabSz="685800" rtl="0" eaLnBrk="1" latinLnBrk="0" hangingPunct="1">
                        <a:defRPr sz="1350" b="1" kern="1200">
                          <a:solidFill>
                            <a:schemeClr val="bg1"/>
                          </a:solidFill>
                          <a:latin typeface="Calibri" panose="020F0502020204030204"/>
                        </a:defRPr>
                      </a:lvl8pPr>
                      <a:lvl9pPr marL="2743200" algn="l" defTabSz="685800" rtl="0" eaLnBrk="1" latinLnBrk="0" hangingPunct="1">
                        <a:defRPr sz="1350" b="1" kern="1200">
                          <a:solidFill>
                            <a:schemeClr val="bg1"/>
                          </a:solidFill>
                          <a:latin typeface="Calibri" panose="020F0502020204030204"/>
                        </a:defRPr>
                      </a:lvl9pPr>
                    </a:lstStyle>
                    <a:p>
                      <a:pPr algn="ctr"/>
                      <a:r>
                        <a:rPr lang="fr-FR" sz="1400" dirty="0"/>
                        <a:t>Sigle/terme</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solidFill>
                      <a:srgbClr val="003E64"/>
                    </a:solidFill>
                  </a:tcPr>
                </a:tc>
                <a:tc>
                  <a:txBody>
                    <a:bodyPr/>
                    <a:lstStyle>
                      <a:lvl1pPr marL="0" algn="l" defTabSz="685800" rtl="0" eaLnBrk="1" latinLnBrk="0" hangingPunct="1">
                        <a:defRPr sz="1350" b="1" kern="1200">
                          <a:solidFill>
                            <a:schemeClr val="bg1"/>
                          </a:solidFill>
                          <a:latin typeface="Calibri" panose="020F0502020204030204"/>
                        </a:defRPr>
                      </a:lvl1pPr>
                      <a:lvl2pPr marL="342900" algn="l" defTabSz="685800" rtl="0" eaLnBrk="1" latinLnBrk="0" hangingPunct="1">
                        <a:defRPr sz="1350" b="1" kern="1200">
                          <a:solidFill>
                            <a:schemeClr val="bg1"/>
                          </a:solidFill>
                          <a:latin typeface="Calibri" panose="020F0502020204030204"/>
                        </a:defRPr>
                      </a:lvl2pPr>
                      <a:lvl3pPr marL="685800" algn="l" defTabSz="685800" rtl="0" eaLnBrk="1" latinLnBrk="0" hangingPunct="1">
                        <a:defRPr sz="1350" b="1" kern="1200">
                          <a:solidFill>
                            <a:schemeClr val="bg1"/>
                          </a:solidFill>
                          <a:latin typeface="Calibri" panose="020F0502020204030204"/>
                        </a:defRPr>
                      </a:lvl3pPr>
                      <a:lvl4pPr marL="1028700" algn="l" defTabSz="685800" rtl="0" eaLnBrk="1" latinLnBrk="0" hangingPunct="1">
                        <a:defRPr sz="1350" b="1" kern="1200">
                          <a:solidFill>
                            <a:schemeClr val="bg1"/>
                          </a:solidFill>
                          <a:latin typeface="Calibri" panose="020F0502020204030204"/>
                        </a:defRPr>
                      </a:lvl4pPr>
                      <a:lvl5pPr marL="1371600" algn="l" defTabSz="685800" rtl="0" eaLnBrk="1" latinLnBrk="0" hangingPunct="1">
                        <a:defRPr sz="1350" b="1" kern="1200">
                          <a:solidFill>
                            <a:schemeClr val="bg1"/>
                          </a:solidFill>
                          <a:latin typeface="Calibri" panose="020F0502020204030204"/>
                        </a:defRPr>
                      </a:lvl5pPr>
                      <a:lvl6pPr marL="1714500" algn="l" defTabSz="685800" rtl="0" eaLnBrk="1" latinLnBrk="0" hangingPunct="1">
                        <a:defRPr sz="1350" b="1" kern="1200">
                          <a:solidFill>
                            <a:schemeClr val="bg1"/>
                          </a:solidFill>
                          <a:latin typeface="Calibri" panose="020F0502020204030204"/>
                        </a:defRPr>
                      </a:lvl6pPr>
                      <a:lvl7pPr marL="2057400" algn="l" defTabSz="685800" rtl="0" eaLnBrk="1" latinLnBrk="0" hangingPunct="1">
                        <a:defRPr sz="1350" b="1" kern="1200">
                          <a:solidFill>
                            <a:schemeClr val="bg1"/>
                          </a:solidFill>
                          <a:latin typeface="Calibri" panose="020F0502020204030204"/>
                        </a:defRPr>
                      </a:lvl7pPr>
                      <a:lvl8pPr marL="2400300" algn="l" defTabSz="685800" rtl="0" eaLnBrk="1" latinLnBrk="0" hangingPunct="1">
                        <a:defRPr sz="1350" b="1" kern="1200">
                          <a:solidFill>
                            <a:schemeClr val="bg1"/>
                          </a:solidFill>
                          <a:latin typeface="Calibri" panose="020F0502020204030204"/>
                        </a:defRPr>
                      </a:lvl8pPr>
                      <a:lvl9pPr marL="2743200" algn="l" defTabSz="685800" rtl="0" eaLnBrk="1" latinLnBrk="0" hangingPunct="1">
                        <a:defRPr sz="1350" b="1" kern="1200">
                          <a:solidFill>
                            <a:schemeClr val="bg1"/>
                          </a:solidFill>
                          <a:latin typeface="Calibri" panose="020F0502020204030204"/>
                        </a:defRPr>
                      </a:lvl9pPr>
                    </a:lstStyle>
                    <a:p>
                      <a:pPr algn="ctr"/>
                      <a:r>
                        <a:rPr lang="fr-FR" sz="1400" dirty="0"/>
                        <a:t>Définition</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solidFill>
                      <a:srgbClr val="003E64"/>
                    </a:solidFill>
                  </a:tcPr>
                </a:tc>
                <a:extLst>
                  <a:ext uri="{0D108BD9-81ED-4DB2-BD59-A6C34878D82A}">
                    <a16:rowId xmlns:a16="http://schemas.microsoft.com/office/drawing/2014/main" val="161452270"/>
                  </a:ext>
                </a:extLst>
              </a:tr>
              <a:tr h="354879">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INS</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mn-lt"/>
                          <a:ea typeface="+mn-ea"/>
                          <a:cs typeface="+mn-cs"/>
                        </a:rPr>
                        <a:t>La loi de modernisation de notre système de santé de 2016 et le décret d’application consacrent le NIR (numéro d’inscription au répertoire national des personnes physiques, plus communément appelé</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mn-lt"/>
                          <a:ea typeface="+mn-ea"/>
                          <a:cs typeface="+mn-cs"/>
                        </a:rPr>
                        <a:t>« numéro de sécurité sociale ») – à défaut le NIA (numéro identifiant attente) – comme identifiant national de santé (INS) </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mn-lt"/>
                          <a:ea typeface="+mn-ea"/>
                          <a:cs typeface="+mn-cs"/>
                        </a:rPr>
                        <a:t>(Source : </a:t>
                      </a:r>
                      <a:r>
                        <a:rPr lang="fr-FR" sz="900" dirty="0">
                          <a:hlinkClick r:id="rId2"/>
                        </a:rPr>
                        <a:t>https://esante.gouv.fr/</a:t>
                      </a:r>
                      <a:r>
                        <a:rPr lang="fr-FR" sz="900" i="1" kern="1200" dirty="0">
                          <a:solidFill>
                            <a:schemeClr val="tx2"/>
                          </a:solidFill>
                          <a:latin typeface="+mn-lt"/>
                          <a:ea typeface="+mn-ea"/>
                          <a:cs typeface="+mn-cs"/>
                        </a:rPr>
                        <a:t> - Le référencement des données de santé avec l’identifiant national de santé – INS)</a:t>
                      </a:r>
                      <a:endParaRPr lang="fr-FR" sz="900" i="1" dirty="0">
                        <a:solidFill>
                          <a:schemeClr val="tx2"/>
                        </a:solidFill>
                      </a:endParaRP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168242912"/>
                  </a:ext>
                </a:extLst>
              </a:tr>
              <a:tr h="354879">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Interopérabilité</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mn-lt"/>
                          <a:ea typeface="+mn-ea"/>
                          <a:cs typeface="+mn-cs"/>
                        </a:rPr>
                        <a:t>Le cadre d’interopérabilité des systèmes d’information de santé est un ensemble de spécifications qui définissent les interactions entre les systèmes d’information : Le cadre d’interopérabilité décrit les mécanismes d’échange ainsi que leur contenu selon les standards reconnus, c’est-à-dire l’interopérabilité technique. </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mn-lt"/>
                          <a:ea typeface="+mn-ea"/>
                          <a:cs typeface="+mn-cs"/>
                        </a:rPr>
                        <a:t>Ces spécifications définissent également la structuration des contenus médicaux : Le cadre d’interopérabilité permet d’identifier la structuration des informations selon les standards reconnus ainsi que les terminologies à utiliser pour code l’information, c’est-à-dire l’interopérabilité sémantique</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(Source : ASIP Santé)</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2022506520"/>
                  </a:ext>
                </a:extLst>
              </a:tr>
              <a:tr h="354879">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MSS</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Les Messageries Sécurisées de Santé (MSS) permettent aux professionnels de santé libéraux, aux établissements de santé ainsi qu’aux laboratoires de biologie médicale d’échanger de manière dématérialisée et sécurisée au sein d’un espace de confiance des données personnelles de santé.</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(Source : ASIP Santé)</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406323717"/>
                  </a:ext>
                </a:extLst>
              </a:tr>
              <a:tr h="350057">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PCA / PCR</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mn-lt"/>
                          <a:ea typeface="+mn-ea"/>
                          <a:cs typeface="+mn-cs"/>
                        </a:rPr>
                        <a:t>Un Plan de Continuité d’Activité (PCA) est un dispositif visant à éviter toute interruption de fonctionnement de l’activité d’un établissement, les données devant dans tous les cas être accessibles</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mn-lt"/>
                          <a:ea typeface="+mn-ea"/>
                          <a:cs typeface="+mn-cs"/>
                        </a:rPr>
                        <a:t>Un Plan de Reprise de l’Activité (PCR) fait partie du PCA. Il détaille la marche à suivre en cas d’incident afin que de reprendre l’activité au plus vite</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22088538"/>
                  </a:ext>
                </a:extLst>
              </a:tr>
              <a:tr h="350057">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Portail</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Le portail est un point d’entrée qui fournit un large éventail de services et de contenus susceptibles de retenir l’internaute. L’offre de base consiste en un moteur de recherche et/ou un annuaire de sites, mais aussi des informations venant de sources multiples, le plus souvent agrégées, généralistes ou thématiques. Le portail peut être dédié à l’usager ou au professionnel de santé</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mn-lt"/>
                          <a:ea typeface="+mn-ea"/>
                          <a:cs typeface="+mn-cs"/>
                        </a:rPr>
                        <a:t>(Source : Livre blanc SYNTEC numérique FEHAP – La transformation numérique du parcours de vie) </a:t>
                      </a:r>
                      <a:endParaRPr lang="fr-FR" sz="900" i="1" dirty="0">
                        <a:solidFill>
                          <a:schemeClr val="tx2"/>
                        </a:solidFill>
                      </a:endParaRP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2011461972"/>
                  </a:ext>
                </a:extLst>
              </a:tr>
              <a:tr h="350057">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ROR</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Le Répertoire Opérationnel des Ressources (ROR) est l’outil de description des ressources de l’offre de santé pour une région qui propose une information exhaustive de l’offre de santé régionale et </a:t>
                      </a:r>
                      <a:r>
                        <a:rPr lang="fr-FR" sz="900" i="1" dirty="0" err="1">
                          <a:solidFill>
                            <a:schemeClr val="tx2"/>
                          </a:solidFill>
                        </a:rPr>
                        <a:t>extra-régionale</a:t>
                      </a:r>
                      <a:r>
                        <a:rPr lang="fr-FR" sz="900" i="1" dirty="0">
                          <a:solidFill>
                            <a:schemeClr val="tx2"/>
                          </a:solidFill>
                        </a:rPr>
                        <a:t>, sans cloisonnement entre la ville et l’hôpital, sur le champ du sanitaire, du médico-social, et à terme du social</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1973517075"/>
                  </a:ext>
                </a:extLst>
              </a:tr>
              <a:tr h="350057">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RPPS</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i="1" kern="1200" dirty="0">
                          <a:solidFill>
                            <a:schemeClr val="tx2"/>
                          </a:solidFill>
                          <a:latin typeface="+mn-lt"/>
                          <a:ea typeface="+mn-ea"/>
                          <a:cs typeface="+mn-cs"/>
                        </a:rPr>
                        <a:t>Le Répertoire Partagé des Professionnels de Santé (RPPS) est le fichier de référence des professionnels de santé, commun aux organismes du secteur sanitaire et social français. Il est élaboré par l'État en collaboration avec les Ordres et l'Assurance Maladie. Il répertorie l'ensemble des données d'identification, de diplômes, d'activité, de mode et de structure d'exercice de tout professionnel de santé</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3310723078"/>
                  </a:ext>
                </a:extLst>
              </a:tr>
            </a:tbl>
          </a:graphicData>
        </a:graphic>
      </p:graphicFrame>
      <p:sp>
        <p:nvSpPr>
          <p:cNvPr id="4" name="Titre 1"/>
          <p:cNvSpPr>
            <a:spLocks noGrp="1"/>
          </p:cNvSpPr>
          <p:nvPr>
            <p:ph type="title"/>
          </p:nvPr>
        </p:nvSpPr>
        <p:spPr>
          <a:xfrm>
            <a:off x="2180165" y="668913"/>
            <a:ext cx="4624047" cy="591316"/>
          </a:xfrm>
        </p:spPr>
        <p:txBody>
          <a:bodyPr/>
          <a:lstStyle/>
          <a:p>
            <a:r>
              <a:rPr lang="fr-FR" dirty="0"/>
              <a:t>Glossaire technique </a:t>
            </a:r>
            <a:r>
              <a:rPr lang="fr-FR" sz="2000" b="0" i="1" dirty="0">
                <a:solidFill>
                  <a:prstClr val="black"/>
                </a:solidFill>
              </a:rPr>
              <a:t>(2/2)</a:t>
            </a:r>
            <a:endParaRPr lang="fr-FR" dirty="0"/>
          </a:p>
        </p:txBody>
      </p:sp>
    </p:spTree>
    <p:extLst>
      <p:ext uri="{BB962C8B-B14F-4D97-AF65-F5344CB8AC3E}">
        <p14:creationId xmlns:p14="http://schemas.microsoft.com/office/powerpoint/2010/main" val="2424199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Rectangle : coins arrondis 99">
            <a:extLst>
              <a:ext uri="{FF2B5EF4-FFF2-40B4-BE49-F238E27FC236}">
                <a16:creationId xmlns:a16="http://schemas.microsoft.com/office/drawing/2014/main" id="{A940EDF2-35BB-4835-8C0B-1748C29AAD0A}"/>
              </a:ext>
            </a:extLst>
          </p:cNvPr>
          <p:cNvSpPr/>
          <p:nvPr/>
        </p:nvSpPr>
        <p:spPr>
          <a:xfrm>
            <a:off x="7916406" y="5184305"/>
            <a:ext cx="944098" cy="283355"/>
          </a:xfrm>
          <a:prstGeom prst="roundRect">
            <a:avLst/>
          </a:prstGeom>
          <a:solidFill>
            <a:srgbClr val="FEE6E6"/>
          </a:solidFill>
          <a:ln w="19050" cap="flat" cmpd="sng" algn="ctr">
            <a:noFill/>
            <a:prstDash val="solid"/>
            <a:miter lim="800000"/>
          </a:ln>
          <a:effectLst/>
        </p:spPr>
        <p:txBody>
          <a:bodyPr lIns="0" rIns="0" rtlCol="0" anchor="t"/>
          <a:lstStyle/>
          <a:p>
            <a:pPr algn="ctr" defTabSz="685800">
              <a:defRPr/>
            </a:pPr>
            <a:endParaRPr lang="fr-FR" sz="825" b="1" kern="0" dirty="0">
              <a:solidFill>
                <a:srgbClr val="003E64">
                  <a:lumMod val="90000"/>
                  <a:lumOff val="10000"/>
                </a:srgbClr>
              </a:solidFill>
              <a:latin typeface="Calibri" panose="020F0502020204030204"/>
            </a:endParaRPr>
          </a:p>
        </p:txBody>
      </p:sp>
      <p:sp>
        <p:nvSpPr>
          <p:cNvPr id="99" name="Rectangle : coins arrondis 98">
            <a:extLst>
              <a:ext uri="{FF2B5EF4-FFF2-40B4-BE49-F238E27FC236}">
                <a16:creationId xmlns:a16="http://schemas.microsoft.com/office/drawing/2014/main" id="{9D201289-830D-4D9A-9321-84CDC501F689}"/>
              </a:ext>
            </a:extLst>
          </p:cNvPr>
          <p:cNvSpPr/>
          <p:nvPr/>
        </p:nvSpPr>
        <p:spPr>
          <a:xfrm>
            <a:off x="7916406" y="4403684"/>
            <a:ext cx="944098" cy="385292"/>
          </a:xfrm>
          <a:prstGeom prst="roundRect">
            <a:avLst/>
          </a:prstGeom>
          <a:solidFill>
            <a:srgbClr val="CDEAFF"/>
          </a:solidFill>
          <a:ln w="19050" cap="flat" cmpd="sng" algn="ctr">
            <a:noFill/>
            <a:prstDash val="solid"/>
            <a:miter lim="800000"/>
          </a:ln>
          <a:effectLst/>
        </p:spPr>
        <p:txBody>
          <a:bodyPr lIns="0" rIns="0" rtlCol="0" anchor="t"/>
          <a:lstStyle/>
          <a:p>
            <a:pPr algn="ctr" defTabSz="685800">
              <a:defRPr/>
            </a:pPr>
            <a:endParaRPr lang="fr-FR" sz="825" b="1" kern="0" dirty="0">
              <a:solidFill>
                <a:srgbClr val="003E64">
                  <a:lumMod val="90000"/>
                  <a:lumOff val="10000"/>
                </a:srgbClr>
              </a:solidFill>
              <a:latin typeface="Calibri" panose="020F0502020204030204"/>
            </a:endParaRPr>
          </a:p>
        </p:txBody>
      </p:sp>
      <p:sp>
        <p:nvSpPr>
          <p:cNvPr id="97" name="Rectangle : coins arrondis 96">
            <a:extLst>
              <a:ext uri="{FF2B5EF4-FFF2-40B4-BE49-F238E27FC236}">
                <a16:creationId xmlns:a16="http://schemas.microsoft.com/office/drawing/2014/main" id="{17D388B8-D85A-45A5-ADBF-C2D23E4E7EE4}"/>
              </a:ext>
            </a:extLst>
          </p:cNvPr>
          <p:cNvSpPr/>
          <p:nvPr/>
        </p:nvSpPr>
        <p:spPr>
          <a:xfrm>
            <a:off x="7911920" y="1395690"/>
            <a:ext cx="944098" cy="271784"/>
          </a:xfrm>
          <a:prstGeom prst="roundRect">
            <a:avLst/>
          </a:prstGeom>
          <a:solidFill>
            <a:schemeClr val="bg1">
              <a:lumMod val="95000"/>
            </a:schemeClr>
          </a:solidFill>
          <a:ln w="19050" cap="flat" cmpd="sng" algn="ctr">
            <a:noFill/>
            <a:prstDash val="solid"/>
            <a:miter lim="800000"/>
          </a:ln>
          <a:effectLst/>
        </p:spPr>
        <p:txBody>
          <a:bodyPr lIns="0" rIns="0" rtlCol="0" anchor="t"/>
          <a:lstStyle/>
          <a:p>
            <a:pPr algn="ctr" defTabSz="685800">
              <a:defRPr/>
            </a:pPr>
            <a:endParaRPr lang="fr-FR" sz="800" b="1" kern="0" dirty="0">
              <a:solidFill>
                <a:srgbClr val="003E64">
                  <a:lumMod val="90000"/>
                  <a:lumOff val="10000"/>
                </a:srgbClr>
              </a:solidFill>
              <a:latin typeface="Calibri" panose="020F0502020204030204"/>
            </a:endParaRPr>
          </a:p>
        </p:txBody>
      </p:sp>
      <p:sp>
        <p:nvSpPr>
          <p:cNvPr id="93" name="Rectangle : coins arrondis 92">
            <a:extLst>
              <a:ext uri="{FF2B5EF4-FFF2-40B4-BE49-F238E27FC236}">
                <a16:creationId xmlns:a16="http://schemas.microsoft.com/office/drawing/2014/main" id="{E8910946-6A1C-4C19-9622-FB27F2F880A7}"/>
              </a:ext>
            </a:extLst>
          </p:cNvPr>
          <p:cNvSpPr/>
          <p:nvPr/>
        </p:nvSpPr>
        <p:spPr>
          <a:xfrm>
            <a:off x="6520889" y="1272589"/>
            <a:ext cx="1217076" cy="388460"/>
          </a:xfrm>
          <a:prstGeom prst="roundRect">
            <a:avLst/>
          </a:prstGeom>
          <a:solidFill>
            <a:schemeClr val="accent1">
              <a:lumMod val="20000"/>
              <a:lumOff val="80000"/>
            </a:schemeClr>
          </a:solidFill>
          <a:ln w="19050" cap="flat" cmpd="sng" algn="ctr">
            <a:noFill/>
            <a:prstDash val="solid"/>
            <a:miter lim="800000"/>
          </a:ln>
          <a:effectLst/>
        </p:spPr>
        <p:txBody>
          <a:bodyPr lIns="36000" rIns="36000" rtlCol="0" anchor="ctr"/>
          <a:lstStyle/>
          <a:p>
            <a:pPr indent="-36000" algn="ctr">
              <a:defRPr/>
            </a:pPr>
            <a:r>
              <a:rPr lang="fr-FR" sz="750" b="1" kern="0" dirty="0">
                <a:solidFill>
                  <a:srgbClr val="00578D"/>
                </a:solidFill>
                <a:latin typeface="Calibri" panose="020F0502020204030204"/>
              </a:rPr>
              <a:t>Annuaires</a:t>
            </a:r>
          </a:p>
        </p:txBody>
      </p:sp>
      <p:sp>
        <p:nvSpPr>
          <p:cNvPr id="51" name="Rectangle : coins arrondis 30">
            <a:extLst>
              <a:ext uri="{FF2B5EF4-FFF2-40B4-BE49-F238E27FC236}">
                <a16:creationId xmlns:a16="http://schemas.microsoft.com/office/drawing/2014/main" id="{A5EEE7CE-FE2A-4BD4-8C54-F719421DEEC3}"/>
              </a:ext>
            </a:extLst>
          </p:cNvPr>
          <p:cNvSpPr/>
          <p:nvPr/>
        </p:nvSpPr>
        <p:spPr>
          <a:xfrm>
            <a:off x="1341862" y="1782458"/>
            <a:ext cx="6442753" cy="4443219"/>
          </a:xfrm>
          <a:prstGeom prst="roundRect">
            <a:avLst>
              <a:gd name="adj" fmla="val 3844"/>
            </a:avLst>
          </a:prstGeom>
          <a:noFill/>
          <a:ln w="22225" cap="flat" cmpd="sng" algn="ctr">
            <a:solidFill>
              <a:srgbClr val="15B8D6">
                <a:lumMod val="50000"/>
              </a:srgbClr>
            </a:solidFill>
            <a:prstDash val="sysDash"/>
            <a:miter lim="800000"/>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900" b="1" i="0" u="none" strike="noStrike" kern="0" cap="none" spc="0" normalizeH="0" baseline="0" noProof="0" dirty="0">
                <a:ln>
                  <a:noFill/>
                </a:ln>
                <a:solidFill>
                  <a:srgbClr val="52646D"/>
                </a:solidFill>
                <a:effectLst/>
                <a:uLnTx/>
                <a:uFillTx/>
              </a:rPr>
              <a:t>Production / Métier</a:t>
            </a:r>
          </a:p>
        </p:txBody>
      </p:sp>
      <p:sp>
        <p:nvSpPr>
          <p:cNvPr id="6" name="Rectangle : coins arrondis 5">
            <a:extLst>
              <a:ext uri="{FF2B5EF4-FFF2-40B4-BE49-F238E27FC236}">
                <a16:creationId xmlns:a16="http://schemas.microsoft.com/office/drawing/2014/main" id="{5C89901F-7092-4B9E-A80C-6287CBB3D62D}"/>
              </a:ext>
            </a:extLst>
          </p:cNvPr>
          <p:cNvSpPr/>
          <p:nvPr/>
        </p:nvSpPr>
        <p:spPr>
          <a:xfrm>
            <a:off x="5245124" y="1272589"/>
            <a:ext cx="1217076" cy="388460"/>
          </a:xfrm>
          <a:prstGeom prst="roundRect">
            <a:avLst/>
          </a:prstGeom>
          <a:solidFill>
            <a:schemeClr val="accent1">
              <a:lumMod val="20000"/>
              <a:lumOff val="80000"/>
            </a:schemeClr>
          </a:solidFill>
          <a:ln w="19050" cap="flat" cmpd="sng" algn="ctr">
            <a:noFill/>
            <a:prstDash val="solid"/>
            <a:miter lim="800000"/>
          </a:ln>
          <a:effectLst/>
        </p:spPr>
        <p:txBody>
          <a:bodyPr lIns="36000" rIns="36000" rtlCol="0" anchor="ctr"/>
          <a:lstStyle/>
          <a:p>
            <a:pPr marR="0" lvl="0" indent="-36000" algn="just" fontAlgn="auto">
              <a:lnSpc>
                <a:spcPct val="100000"/>
              </a:lnSpc>
              <a:spcBef>
                <a:spcPts val="0"/>
              </a:spcBef>
              <a:spcAft>
                <a:spcPts val="0"/>
              </a:spcAft>
              <a:buClrTx/>
              <a:buSzTx/>
              <a:buFontTx/>
              <a:buNone/>
              <a:tabLst/>
              <a:defRPr/>
            </a:pPr>
            <a:r>
              <a:rPr lang="fr-FR" sz="750" b="1" kern="0" dirty="0">
                <a:solidFill>
                  <a:srgbClr val="00578D"/>
                </a:solidFill>
                <a:latin typeface="Calibri" panose="020F0502020204030204"/>
              </a:rPr>
              <a:t>Echange et partage avec l’usager (ENS, DMP, etc.)</a:t>
            </a:r>
          </a:p>
        </p:txBody>
      </p:sp>
      <p:grpSp>
        <p:nvGrpSpPr>
          <p:cNvPr id="5" name="Groupe 4">
            <a:extLst>
              <a:ext uri="{FF2B5EF4-FFF2-40B4-BE49-F238E27FC236}">
                <a16:creationId xmlns:a16="http://schemas.microsoft.com/office/drawing/2014/main" id="{C9DF8B56-CF91-403F-AB0A-F044E3F63A15}"/>
              </a:ext>
            </a:extLst>
          </p:cNvPr>
          <p:cNvGrpSpPr/>
          <p:nvPr/>
        </p:nvGrpSpPr>
        <p:grpSpPr>
          <a:xfrm>
            <a:off x="7861062" y="1207572"/>
            <a:ext cx="1028589" cy="549218"/>
            <a:chOff x="8272543" y="1048395"/>
            <a:chExt cx="792000" cy="702760"/>
          </a:xfrm>
        </p:grpSpPr>
        <p:pic>
          <p:nvPicPr>
            <p:cNvPr id="8" name="Graphique 7" descr="Smartphone">
              <a:extLst>
                <a:ext uri="{FF2B5EF4-FFF2-40B4-BE49-F238E27FC236}">
                  <a16:creationId xmlns:a16="http://schemas.microsoft.com/office/drawing/2014/main" id="{6A2CB741-0521-4BF0-9361-C8AB53FBC85B}"/>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485142" y="1338274"/>
              <a:ext cx="143958" cy="176463"/>
            </a:xfrm>
            <a:prstGeom prst="rect">
              <a:avLst/>
            </a:prstGeom>
          </p:spPr>
        </p:pic>
        <p:pic>
          <p:nvPicPr>
            <p:cNvPr id="9" name="Graphique 8" descr="Ordinateur">
              <a:extLst>
                <a:ext uri="{FF2B5EF4-FFF2-40B4-BE49-F238E27FC236}">
                  <a16:creationId xmlns:a16="http://schemas.microsoft.com/office/drawing/2014/main" id="{5AC3C6C2-2DC5-40DD-A81A-BEEF24834279}"/>
                </a:ext>
              </a:extLst>
            </p:cNvPr>
            <p:cNvPicPr>
              <a:picLocks noChangeAspect="1"/>
            </p:cNvPicPr>
            <p:nvPr/>
          </p:nvPicPr>
          <p:blipFill>
            <a:blip r:embed="rId4" cstate="hq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341184" y="1294135"/>
              <a:ext cx="143958" cy="176463"/>
            </a:xfrm>
            <a:prstGeom prst="rect">
              <a:avLst/>
            </a:prstGeom>
          </p:spPr>
        </p:pic>
        <p:sp>
          <p:nvSpPr>
            <p:cNvPr id="10" name="Rectangle : coins arrondis 30">
              <a:extLst>
                <a:ext uri="{FF2B5EF4-FFF2-40B4-BE49-F238E27FC236}">
                  <a16:creationId xmlns:a16="http://schemas.microsoft.com/office/drawing/2014/main" id="{681025BD-FFAE-4971-ABDC-6CCF0CAE1117}"/>
                </a:ext>
              </a:extLst>
            </p:cNvPr>
            <p:cNvSpPr/>
            <p:nvPr/>
          </p:nvSpPr>
          <p:spPr>
            <a:xfrm>
              <a:off x="8272543" y="1048395"/>
              <a:ext cx="792000" cy="702760"/>
            </a:xfrm>
            <a:prstGeom prst="roundRect">
              <a:avLst>
                <a:gd name="adj" fmla="val 3844"/>
              </a:avLst>
            </a:prstGeom>
            <a:noFill/>
            <a:ln w="22225" cap="flat" cmpd="sng" algn="ctr">
              <a:solidFill>
                <a:srgbClr val="15B8D6">
                  <a:lumMod val="50000"/>
                </a:srgbClr>
              </a:solidFill>
              <a:prstDash val="sysDash"/>
              <a:miter lim="800000"/>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900" b="1" i="0" u="none" strike="noStrike" kern="0" cap="none" spc="0" normalizeH="0" baseline="0" noProof="0" dirty="0">
                  <a:ln>
                    <a:noFill/>
                  </a:ln>
                  <a:solidFill>
                    <a:srgbClr val="52646D"/>
                  </a:solidFill>
                  <a:effectLst/>
                  <a:uLnTx/>
                  <a:uFillTx/>
                </a:rPr>
                <a:t>Services d’accès</a:t>
              </a:r>
            </a:p>
          </p:txBody>
        </p:sp>
      </p:grpSp>
      <p:sp>
        <p:nvSpPr>
          <p:cNvPr id="11" name="Rectangle : coins arrondis 30">
            <a:extLst>
              <a:ext uri="{FF2B5EF4-FFF2-40B4-BE49-F238E27FC236}">
                <a16:creationId xmlns:a16="http://schemas.microsoft.com/office/drawing/2014/main" id="{BBDB5BE9-D19C-4A45-9245-CC326C1B955F}"/>
              </a:ext>
            </a:extLst>
          </p:cNvPr>
          <p:cNvSpPr/>
          <p:nvPr/>
        </p:nvSpPr>
        <p:spPr>
          <a:xfrm>
            <a:off x="216249" y="1207572"/>
            <a:ext cx="7568365" cy="549217"/>
          </a:xfrm>
          <a:prstGeom prst="roundRect">
            <a:avLst>
              <a:gd name="adj" fmla="val 3844"/>
            </a:avLst>
          </a:prstGeom>
          <a:noFill/>
          <a:ln w="22225" cap="flat" cmpd="sng" algn="ctr">
            <a:solidFill>
              <a:srgbClr val="15B8D6">
                <a:lumMod val="50000"/>
              </a:srgbClr>
            </a:solidFill>
            <a:prstDash val="sysDash"/>
            <a:miter lim="800000"/>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dirty="0">
                <a:ln>
                  <a:noFill/>
                </a:ln>
                <a:solidFill>
                  <a:srgbClr val="52646D"/>
                </a:solidFill>
                <a:effectLst/>
                <a:uLnTx/>
                <a:uFillTx/>
              </a:rPr>
              <a:t>Bouquet de services</a:t>
            </a:r>
          </a:p>
          <a:p>
            <a:pPr marL="0" marR="0" lvl="0" indent="0" defTabSz="914400" eaLnBrk="1" fontAlgn="auto" latinLnBrk="0" hangingPunct="1">
              <a:lnSpc>
                <a:spcPct val="100000"/>
              </a:lnSpc>
              <a:spcBef>
                <a:spcPts val="0"/>
              </a:spcBef>
              <a:spcAft>
                <a:spcPts val="0"/>
              </a:spcAft>
              <a:buClrTx/>
              <a:buSzTx/>
              <a:buFontTx/>
              <a:buNone/>
              <a:tabLst/>
              <a:defRPr/>
            </a:pPr>
            <a:r>
              <a:rPr lang="fr-FR" sz="1000" b="1" kern="0" dirty="0">
                <a:solidFill>
                  <a:srgbClr val="52646D"/>
                </a:solidFill>
              </a:rPr>
              <a:t>Et services socles</a:t>
            </a:r>
            <a:endParaRPr kumimoji="0" lang="fr-FR" sz="1000" b="1" i="0" u="none" strike="noStrike" kern="0" cap="none" spc="0" normalizeH="0" baseline="0" noProof="0" dirty="0">
              <a:ln>
                <a:noFill/>
              </a:ln>
              <a:solidFill>
                <a:srgbClr val="52646D"/>
              </a:solidFill>
              <a:effectLst/>
              <a:uLnTx/>
              <a:uFillTx/>
            </a:endParaRPr>
          </a:p>
        </p:txBody>
      </p:sp>
      <p:pic>
        <p:nvPicPr>
          <p:cNvPr id="12" name="Graphique 11" descr="Engrenages">
            <a:extLst>
              <a:ext uri="{FF2B5EF4-FFF2-40B4-BE49-F238E27FC236}">
                <a16:creationId xmlns:a16="http://schemas.microsoft.com/office/drawing/2014/main" id="{A1C6D72A-2E24-4255-AD75-346507A8078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155978" y="1418331"/>
            <a:ext cx="227936" cy="227936"/>
          </a:xfrm>
          <a:prstGeom prst="rect">
            <a:avLst/>
          </a:prstGeom>
        </p:spPr>
      </p:pic>
      <p:sp>
        <p:nvSpPr>
          <p:cNvPr id="13" name="Rectangle : coins arrondis 12">
            <a:extLst>
              <a:ext uri="{FF2B5EF4-FFF2-40B4-BE49-F238E27FC236}">
                <a16:creationId xmlns:a16="http://schemas.microsoft.com/office/drawing/2014/main" id="{02E8DF35-3C93-44CC-A680-4A6EB9229C9C}"/>
              </a:ext>
            </a:extLst>
          </p:cNvPr>
          <p:cNvSpPr/>
          <p:nvPr/>
        </p:nvSpPr>
        <p:spPr>
          <a:xfrm>
            <a:off x="1417835" y="1272589"/>
            <a:ext cx="1217076" cy="388460"/>
          </a:xfrm>
          <a:prstGeom prst="roundRect">
            <a:avLst/>
          </a:prstGeom>
          <a:solidFill>
            <a:schemeClr val="accent1">
              <a:lumMod val="20000"/>
              <a:lumOff val="80000"/>
            </a:schemeClr>
          </a:solidFill>
          <a:ln w="19050" cap="flat" cmpd="sng" algn="ctr">
            <a:noFill/>
            <a:prstDash val="solid"/>
            <a:miter lim="800000"/>
          </a:ln>
          <a:effectLst/>
        </p:spPr>
        <p:txBody>
          <a:bodyPr lIns="36000" rIns="36000" rtlCol="0" anchor="ctr"/>
          <a:lstStyle/>
          <a:p>
            <a:pPr marR="0" lvl="0" indent="-36000" algn="just" fontAlgn="auto">
              <a:lnSpc>
                <a:spcPct val="100000"/>
              </a:lnSpc>
              <a:spcBef>
                <a:spcPts val="0"/>
              </a:spcBef>
              <a:spcAft>
                <a:spcPts val="0"/>
              </a:spcAft>
              <a:buClrTx/>
              <a:buSzTx/>
              <a:buFontTx/>
              <a:buNone/>
              <a:tabLst/>
              <a:defRPr/>
            </a:pPr>
            <a:r>
              <a:rPr lang="fr-FR" sz="750" b="1" kern="0" dirty="0">
                <a:solidFill>
                  <a:srgbClr val="00578D"/>
                </a:solidFill>
                <a:latin typeface="Calibri" panose="020F0502020204030204"/>
              </a:rPr>
              <a:t>Echanges institutionnels</a:t>
            </a:r>
          </a:p>
        </p:txBody>
      </p:sp>
      <p:sp>
        <p:nvSpPr>
          <p:cNvPr id="14" name="Rectangle : coins arrondis 13">
            <a:extLst>
              <a:ext uri="{FF2B5EF4-FFF2-40B4-BE49-F238E27FC236}">
                <a16:creationId xmlns:a16="http://schemas.microsoft.com/office/drawing/2014/main" id="{2D96FCE6-A7EF-4EFC-83C3-8EE67B97D9BC}"/>
              </a:ext>
            </a:extLst>
          </p:cNvPr>
          <p:cNvSpPr/>
          <p:nvPr/>
        </p:nvSpPr>
        <p:spPr>
          <a:xfrm>
            <a:off x="2693598" y="1272589"/>
            <a:ext cx="1217076" cy="388460"/>
          </a:xfrm>
          <a:prstGeom prst="roundRect">
            <a:avLst/>
          </a:prstGeom>
          <a:solidFill>
            <a:schemeClr val="accent1">
              <a:lumMod val="20000"/>
              <a:lumOff val="80000"/>
            </a:schemeClr>
          </a:solidFill>
          <a:ln w="19050" cap="flat" cmpd="sng" algn="ctr">
            <a:noFill/>
            <a:prstDash val="solid"/>
            <a:miter lim="800000"/>
          </a:ln>
          <a:effectLst/>
        </p:spPr>
        <p:txBody>
          <a:bodyPr lIns="36000" rIns="36000" rtlCol="0" anchor="ctr"/>
          <a:lstStyle/>
          <a:p>
            <a:pPr indent="-36000" algn="ctr">
              <a:defRPr/>
            </a:pPr>
            <a:r>
              <a:rPr lang="fr-FR" sz="750" b="1" kern="0" dirty="0">
                <a:solidFill>
                  <a:srgbClr val="00578D"/>
                </a:solidFill>
                <a:latin typeface="Calibri" panose="020F0502020204030204"/>
              </a:rPr>
              <a:t>Interopérabilité</a:t>
            </a:r>
          </a:p>
        </p:txBody>
      </p:sp>
      <p:sp>
        <p:nvSpPr>
          <p:cNvPr id="15" name="Rectangle : coins arrondis 14">
            <a:extLst>
              <a:ext uri="{FF2B5EF4-FFF2-40B4-BE49-F238E27FC236}">
                <a16:creationId xmlns:a16="http://schemas.microsoft.com/office/drawing/2014/main" id="{D6ABF160-597F-42A9-9E33-47A58484F959}"/>
              </a:ext>
            </a:extLst>
          </p:cNvPr>
          <p:cNvSpPr/>
          <p:nvPr/>
        </p:nvSpPr>
        <p:spPr>
          <a:xfrm>
            <a:off x="3969361" y="1272589"/>
            <a:ext cx="1217076" cy="388460"/>
          </a:xfrm>
          <a:prstGeom prst="roundRect">
            <a:avLst/>
          </a:prstGeom>
          <a:solidFill>
            <a:schemeClr val="accent1">
              <a:lumMod val="20000"/>
              <a:lumOff val="80000"/>
            </a:schemeClr>
          </a:solidFill>
          <a:ln w="19050" cap="flat" cmpd="sng" algn="ctr">
            <a:noFill/>
            <a:prstDash val="solid"/>
            <a:miter lim="800000"/>
          </a:ln>
          <a:effectLst/>
        </p:spPr>
        <p:txBody>
          <a:bodyPr lIns="36000" tIns="72000" rIns="36000" bIns="72000" rtlCol="0" anchor="ctr"/>
          <a:lstStyle/>
          <a:p>
            <a:pPr indent="-36000" algn="just">
              <a:defRPr/>
            </a:pPr>
            <a:r>
              <a:rPr lang="fr-FR" sz="750" b="1" kern="0" dirty="0">
                <a:solidFill>
                  <a:srgbClr val="00578D"/>
                </a:solidFill>
                <a:latin typeface="Calibri" panose="020F0502020204030204"/>
              </a:rPr>
              <a:t>Echange et partage avec les professionnels (MSS, DMP, etc.)</a:t>
            </a:r>
          </a:p>
        </p:txBody>
      </p:sp>
      <p:sp>
        <p:nvSpPr>
          <p:cNvPr id="18" name="Flèche : droite 17">
            <a:extLst>
              <a:ext uri="{FF2B5EF4-FFF2-40B4-BE49-F238E27FC236}">
                <a16:creationId xmlns:a16="http://schemas.microsoft.com/office/drawing/2014/main" id="{B4C74791-8C8A-433D-AE4A-BABD5A2158C7}"/>
              </a:ext>
            </a:extLst>
          </p:cNvPr>
          <p:cNvSpPr/>
          <p:nvPr/>
        </p:nvSpPr>
        <p:spPr>
          <a:xfrm rot="5400000">
            <a:off x="1024324" y="1882160"/>
            <a:ext cx="144000" cy="112917"/>
          </a:xfrm>
          <a:prstGeom prst="rightArrow">
            <a:avLst/>
          </a:prstGeom>
          <a:solidFill>
            <a:srgbClr val="00578D"/>
          </a:solidFill>
          <a:ln w="19050" cap="flat" cmpd="sng" algn="ctr">
            <a:solidFill>
              <a:srgbClr val="00578D"/>
            </a:solid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100" b="1" i="0" u="none" strike="noStrike" kern="0" cap="none" spc="0" normalizeH="0" baseline="0" noProof="0" dirty="0">
              <a:ln>
                <a:noFill/>
              </a:ln>
              <a:solidFill>
                <a:srgbClr val="003E64">
                  <a:lumMod val="90000"/>
                  <a:lumOff val="10000"/>
                </a:srgbClr>
              </a:solidFill>
              <a:effectLst/>
              <a:uLnTx/>
              <a:uFillTx/>
            </a:endParaRPr>
          </a:p>
        </p:txBody>
      </p:sp>
      <p:sp>
        <p:nvSpPr>
          <p:cNvPr id="19" name="Flèche : droite 18">
            <a:extLst>
              <a:ext uri="{FF2B5EF4-FFF2-40B4-BE49-F238E27FC236}">
                <a16:creationId xmlns:a16="http://schemas.microsoft.com/office/drawing/2014/main" id="{47E68A7E-A2BF-4D0E-BC1F-0DAD6F326570}"/>
              </a:ext>
            </a:extLst>
          </p:cNvPr>
          <p:cNvSpPr/>
          <p:nvPr/>
        </p:nvSpPr>
        <p:spPr>
          <a:xfrm rot="16200000">
            <a:off x="2592446" y="1587663"/>
            <a:ext cx="144000" cy="112917"/>
          </a:xfrm>
          <a:prstGeom prst="rightArrow">
            <a:avLst/>
          </a:prstGeom>
          <a:solidFill>
            <a:srgbClr val="00578D"/>
          </a:solidFill>
          <a:ln w="19050" cap="flat" cmpd="sng" algn="ctr">
            <a:solidFill>
              <a:srgbClr val="00578D"/>
            </a:solid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100" b="1" i="0" u="none" strike="noStrike" kern="0" cap="none" spc="0" normalizeH="0" baseline="0" noProof="0" dirty="0">
              <a:ln>
                <a:noFill/>
              </a:ln>
              <a:solidFill>
                <a:srgbClr val="003E64">
                  <a:lumMod val="90000"/>
                  <a:lumOff val="10000"/>
                </a:srgbClr>
              </a:solidFill>
              <a:effectLst/>
              <a:uLnTx/>
              <a:uFillTx/>
            </a:endParaRPr>
          </a:p>
        </p:txBody>
      </p:sp>
      <p:sp>
        <p:nvSpPr>
          <p:cNvPr id="20" name="Flèche : droite 19">
            <a:extLst>
              <a:ext uri="{FF2B5EF4-FFF2-40B4-BE49-F238E27FC236}">
                <a16:creationId xmlns:a16="http://schemas.microsoft.com/office/drawing/2014/main" id="{10990751-4C52-4F61-BB1D-6DEB910CDBE7}"/>
              </a:ext>
            </a:extLst>
          </p:cNvPr>
          <p:cNvSpPr/>
          <p:nvPr/>
        </p:nvSpPr>
        <p:spPr>
          <a:xfrm rot="5400000">
            <a:off x="3453731" y="1882160"/>
            <a:ext cx="144000" cy="112917"/>
          </a:xfrm>
          <a:prstGeom prst="rightArrow">
            <a:avLst/>
          </a:prstGeom>
          <a:solidFill>
            <a:srgbClr val="00578D"/>
          </a:solidFill>
          <a:ln w="19050" cap="flat" cmpd="sng" algn="ctr">
            <a:solidFill>
              <a:srgbClr val="00578D"/>
            </a:solid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100" b="1" i="0" u="none" strike="noStrike" kern="0" cap="none" spc="0" normalizeH="0" baseline="0" noProof="0" dirty="0">
              <a:ln>
                <a:noFill/>
              </a:ln>
              <a:solidFill>
                <a:srgbClr val="003E64">
                  <a:lumMod val="90000"/>
                  <a:lumOff val="10000"/>
                </a:srgbClr>
              </a:solidFill>
              <a:effectLst/>
              <a:uLnTx/>
              <a:uFillTx/>
            </a:endParaRPr>
          </a:p>
        </p:txBody>
      </p:sp>
      <p:sp>
        <p:nvSpPr>
          <p:cNvPr id="21" name="Flèche : droite 20">
            <a:extLst>
              <a:ext uri="{FF2B5EF4-FFF2-40B4-BE49-F238E27FC236}">
                <a16:creationId xmlns:a16="http://schemas.microsoft.com/office/drawing/2014/main" id="{148213E1-C19C-4B7E-A454-785A2EA6FDED}"/>
              </a:ext>
            </a:extLst>
          </p:cNvPr>
          <p:cNvSpPr/>
          <p:nvPr/>
        </p:nvSpPr>
        <p:spPr>
          <a:xfrm rot="16200000">
            <a:off x="6418125" y="1587663"/>
            <a:ext cx="144000" cy="112917"/>
          </a:xfrm>
          <a:prstGeom prst="rightArrow">
            <a:avLst/>
          </a:prstGeom>
          <a:solidFill>
            <a:srgbClr val="00578D"/>
          </a:solidFill>
          <a:ln w="19050" cap="flat" cmpd="sng" algn="ctr">
            <a:solidFill>
              <a:srgbClr val="00578D"/>
            </a:solid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100" b="1" i="0" u="none" strike="noStrike" kern="0" cap="none" spc="0" normalizeH="0" baseline="0" noProof="0" dirty="0">
              <a:ln>
                <a:noFill/>
              </a:ln>
              <a:solidFill>
                <a:srgbClr val="003E64">
                  <a:lumMod val="90000"/>
                  <a:lumOff val="10000"/>
                </a:srgbClr>
              </a:solidFill>
              <a:effectLst/>
              <a:uLnTx/>
              <a:uFillTx/>
            </a:endParaRPr>
          </a:p>
        </p:txBody>
      </p:sp>
      <p:sp>
        <p:nvSpPr>
          <p:cNvPr id="22" name="Flèche : droite 21">
            <a:extLst>
              <a:ext uri="{FF2B5EF4-FFF2-40B4-BE49-F238E27FC236}">
                <a16:creationId xmlns:a16="http://schemas.microsoft.com/office/drawing/2014/main" id="{11BE2DE1-CB07-43B6-BAA1-0EBE199A11B7}"/>
              </a:ext>
            </a:extLst>
          </p:cNvPr>
          <p:cNvSpPr/>
          <p:nvPr/>
        </p:nvSpPr>
        <p:spPr>
          <a:xfrm rot="5400000">
            <a:off x="7498755" y="1882160"/>
            <a:ext cx="144000" cy="112917"/>
          </a:xfrm>
          <a:prstGeom prst="rightArrow">
            <a:avLst/>
          </a:prstGeom>
          <a:solidFill>
            <a:srgbClr val="00578D"/>
          </a:solidFill>
          <a:ln w="19050" cap="flat" cmpd="sng" algn="ctr">
            <a:solidFill>
              <a:srgbClr val="00578D"/>
            </a:solid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100" b="1" i="0" u="none" strike="noStrike" kern="0" cap="none" spc="0" normalizeH="0" baseline="0" noProof="0" dirty="0">
              <a:ln>
                <a:noFill/>
              </a:ln>
              <a:solidFill>
                <a:srgbClr val="003E64">
                  <a:lumMod val="90000"/>
                  <a:lumOff val="10000"/>
                </a:srgbClr>
              </a:solidFill>
              <a:effectLst/>
              <a:uLnTx/>
              <a:uFillTx/>
            </a:endParaRPr>
          </a:p>
        </p:txBody>
      </p:sp>
      <p:grpSp>
        <p:nvGrpSpPr>
          <p:cNvPr id="4" name="Groupe 3">
            <a:extLst>
              <a:ext uri="{FF2B5EF4-FFF2-40B4-BE49-F238E27FC236}">
                <a16:creationId xmlns:a16="http://schemas.microsoft.com/office/drawing/2014/main" id="{62DA17B6-E216-42AF-975A-AC035E5EB8E0}"/>
              </a:ext>
            </a:extLst>
          </p:cNvPr>
          <p:cNvGrpSpPr/>
          <p:nvPr/>
        </p:nvGrpSpPr>
        <p:grpSpPr>
          <a:xfrm>
            <a:off x="7861062" y="1837313"/>
            <a:ext cx="1037542" cy="1384279"/>
            <a:chOff x="8272543" y="1822873"/>
            <a:chExt cx="794350" cy="2249879"/>
          </a:xfrm>
        </p:grpSpPr>
        <p:pic>
          <p:nvPicPr>
            <p:cNvPr id="26" name="Graphique 25" descr="Tendance à la hausse">
              <a:extLst>
                <a:ext uri="{FF2B5EF4-FFF2-40B4-BE49-F238E27FC236}">
                  <a16:creationId xmlns:a16="http://schemas.microsoft.com/office/drawing/2014/main" id="{45E080FD-E07D-499C-8E74-25664F339339}"/>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824603" y="1868501"/>
              <a:ext cx="155135" cy="202982"/>
            </a:xfrm>
            <a:prstGeom prst="rect">
              <a:avLst/>
            </a:prstGeom>
          </p:spPr>
        </p:pic>
        <p:sp>
          <p:nvSpPr>
            <p:cNvPr id="27" name="Rectangle : coins arrondis 30">
              <a:extLst>
                <a:ext uri="{FF2B5EF4-FFF2-40B4-BE49-F238E27FC236}">
                  <a16:creationId xmlns:a16="http://schemas.microsoft.com/office/drawing/2014/main" id="{8F4A6FEA-2F43-4647-A8EB-57E09084F73B}"/>
                </a:ext>
              </a:extLst>
            </p:cNvPr>
            <p:cNvSpPr/>
            <p:nvPr/>
          </p:nvSpPr>
          <p:spPr>
            <a:xfrm>
              <a:off x="8272543" y="1822873"/>
              <a:ext cx="794350" cy="2249879"/>
            </a:xfrm>
            <a:prstGeom prst="roundRect">
              <a:avLst>
                <a:gd name="adj" fmla="val 3844"/>
              </a:avLst>
            </a:prstGeom>
            <a:noFill/>
            <a:ln w="22225" cap="flat" cmpd="sng" algn="ctr">
              <a:solidFill>
                <a:srgbClr val="15B8D6">
                  <a:lumMod val="50000"/>
                </a:srgbClr>
              </a:solidFill>
              <a:prstDash val="sysDash"/>
              <a:miter lim="800000"/>
            </a:ln>
            <a:effectLst/>
          </p:spPr>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1" i="0" u="none" strike="noStrike" kern="0" cap="none" spc="0" normalizeH="0" baseline="0" noProof="0" dirty="0">
                  <a:ln>
                    <a:noFill/>
                  </a:ln>
                  <a:solidFill>
                    <a:srgbClr val="52646D"/>
                  </a:solidFill>
                  <a:effectLst/>
                  <a:uLnTx/>
                  <a:uFillTx/>
                  <a:latin typeface="Calibri" panose="020F0502020204030204"/>
                  <a:ea typeface="+mn-ea"/>
                  <a:cs typeface="+mn-cs"/>
                </a:rPr>
                <a:t>Pilotage</a:t>
              </a:r>
              <a:endParaRPr kumimoji="0" lang="fr-FR" sz="1000" b="1" i="0" u="none" strike="noStrike" kern="0" cap="none" spc="0" normalizeH="0" baseline="0" noProof="0" dirty="0">
                <a:ln>
                  <a:noFill/>
                </a:ln>
                <a:solidFill>
                  <a:srgbClr val="52646D"/>
                </a:solidFill>
                <a:effectLst/>
                <a:uLnTx/>
                <a:uFillTx/>
                <a:latin typeface="Calibri" panose="020F0502020204030204"/>
                <a:ea typeface="+mn-ea"/>
                <a:cs typeface="+mn-cs"/>
              </a:endParaRPr>
            </a:p>
          </p:txBody>
        </p:sp>
        <p:sp>
          <p:nvSpPr>
            <p:cNvPr id="28" name="Rectangle : coins arrondis 27">
              <a:extLst>
                <a:ext uri="{FF2B5EF4-FFF2-40B4-BE49-F238E27FC236}">
                  <a16:creationId xmlns:a16="http://schemas.microsoft.com/office/drawing/2014/main" id="{E4EA9D83-5BC8-465B-BDFC-DA1DC35D368D}"/>
                </a:ext>
              </a:extLst>
            </p:cNvPr>
            <p:cNvSpPr/>
            <p:nvPr/>
          </p:nvSpPr>
          <p:spPr>
            <a:xfrm>
              <a:off x="8315105" y="2170577"/>
              <a:ext cx="720000" cy="826733"/>
            </a:xfrm>
            <a:prstGeom prst="roundRect">
              <a:avLst/>
            </a:prstGeom>
            <a:solidFill>
              <a:schemeClr val="accent4">
                <a:lumMod val="20000"/>
                <a:lumOff val="80000"/>
              </a:schemeClr>
            </a:solidFill>
            <a:ln w="19050" cap="flat" cmpd="sng" algn="ctr">
              <a:noFill/>
              <a:prstDash val="solid"/>
              <a:miter lim="800000"/>
            </a:ln>
            <a:effectLst/>
          </p:spPr>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800" b="1" kern="0" dirty="0">
                  <a:solidFill>
                    <a:srgbClr val="003E64">
                      <a:lumMod val="90000"/>
                      <a:lumOff val="10000"/>
                    </a:srgbClr>
                  </a:solidFill>
                  <a:latin typeface="Calibri" panose="020F0502020204030204"/>
                </a:rPr>
                <a:t>Pilotage et suivi de l’activité</a:t>
              </a:r>
              <a:endParaRPr kumimoji="0" lang="fr-FR" sz="800" b="1" i="0" u="none" strike="noStrike" kern="0" cap="none" spc="0" normalizeH="0" baseline="0" noProof="0" dirty="0">
                <a:ln>
                  <a:noFill/>
                </a:ln>
                <a:solidFill>
                  <a:srgbClr val="003E64">
                    <a:lumMod val="90000"/>
                    <a:lumOff val="10000"/>
                  </a:srgbClr>
                </a:solidFill>
                <a:effectLst/>
                <a:uLnTx/>
                <a:uFillTx/>
                <a:latin typeface="Calibri" panose="020F0502020204030204"/>
                <a:ea typeface="+mn-ea"/>
                <a:cs typeface="+mn-cs"/>
              </a:endParaRPr>
            </a:p>
          </p:txBody>
        </p:sp>
        <p:sp>
          <p:nvSpPr>
            <p:cNvPr id="29" name="Rectangle : coins arrondis 28">
              <a:extLst>
                <a:ext uri="{FF2B5EF4-FFF2-40B4-BE49-F238E27FC236}">
                  <a16:creationId xmlns:a16="http://schemas.microsoft.com/office/drawing/2014/main" id="{99D37389-ADF8-46FF-A87E-1C8DEEF21C75}"/>
                </a:ext>
              </a:extLst>
            </p:cNvPr>
            <p:cNvSpPr/>
            <p:nvPr/>
          </p:nvSpPr>
          <p:spPr>
            <a:xfrm>
              <a:off x="8315105" y="3150360"/>
              <a:ext cx="720000" cy="819873"/>
            </a:xfrm>
            <a:prstGeom prst="roundRect">
              <a:avLst/>
            </a:prstGeom>
            <a:solidFill>
              <a:schemeClr val="accent4">
                <a:lumMod val="20000"/>
                <a:lumOff val="80000"/>
              </a:schemeClr>
            </a:solidFill>
            <a:ln w="19050" cap="flat" cmpd="sng" algn="ctr">
              <a:noFill/>
              <a:prstDash val="solid"/>
              <a:miter lim="800000"/>
            </a:ln>
            <a:effectLst/>
          </p:spPr>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800" b="1" kern="0" dirty="0">
                  <a:solidFill>
                    <a:srgbClr val="003E64">
                      <a:lumMod val="90000"/>
                      <a:lumOff val="10000"/>
                    </a:srgbClr>
                  </a:solidFill>
                  <a:latin typeface="Calibri" panose="020F0502020204030204"/>
                </a:rPr>
                <a:t>Gestion de la gouvernance</a:t>
              </a:r>
              <a:endParaRPr kumimoji="0" lang="fr-FR" sz="800" b="1" i="0" u="none" strike="noStrike" kern="0" cap="none" spc="0" normalizeH="0" baseline="0" noProof="0" dirty="0">
                <a:ln>
                  <a:noFill/>
                </a:ln>
                <a:solidFill>
                  <a:srgbClr val="003E64">
                    <a:lumMod val="90000"/>
                    <a:lumOff val="10000"/>
                  </a:srgbClr>
                </a:solidFill>
                <a:effectLst/>
                <a:uLnTx/>
                <a:uFillTx/>
                <a:latin typeface="Calibri" panose="020F0502020204030204"/>
                <a:ea typeface="+mn-ea"/>
                <a:cs typeface="+mn-cs"/>
              </a:endParaRPr>
            </a:p>
          </p:txBody>
        </p:sp>
      </p:grpSp>
      <p:grpSp>
        <p:nvGrpSpPr>
          <p:cNvPr id="2" name="Groupe 1">
            <a:extLst>
              <a:ext uri="{FF2B5EF4-FFF2-40B4-BE49-F238E27FC236}">
                <a16:creationId xmlns:a16="http://schemas.microsoft.com/office/drawing/2014/main" id="{C6BA604F-C29A-4227-A96B-8B52D45BAE64}"/>
              </a:ext>
            </a:extLst>
          </p:cNvPr>
          <p:cNvGrpSpPr/>
          <p:nvPr/>
        </p:nvGrpSpPr>
        <p:grpSpPr>
          <a:xfrm>
            <a:off x="7861804" y="4990277"/>
            <a:ext cx="1036800" cy="529880"/>
            <a:chOff x="8272543" y="5507228"/>
            <a:chExt cx="792000" cy="702000"/>
          </a:xfrm>
        </p:grpSpPr>
        <p:pic>
          <p:nvPicPr>
            <p:cNvPr id="33" name="Graphique 32" descr="Base de données">
              <a:extLst>
                <a:ext uri="{FF2B5EF4-FFF2-40B4-BE49-F238E27FC236}">
                  <a16:creationId xmlns:a16="http://schemas.microsoft.com/office/drawing/2014/main" id="{7FCDC339-7409-4564-9011-26AB71B2F59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8326518" y="5728285"/>
              <a:ext cx="173293" cy="160980"/>
            </a:xfrm>
            <a:prstGeom prst="rect">
              <a:avLst/>
            </a:prstGeom>
          </p:spPr>
        </p:pic>
        <p:sp>
          <p:nvSpPr>
            <p:cNvPr id="34" name="Rectangle : coins arrondis 30">
              <a:extLst>
                <a:ext uri="{FF2B5EF4-FFF2-40B4-BE49-F238E27FC236}">
                  <a16:creationId xmlns:a16="http://schemas.microsoft.com/office/drawing/2014/main" id="{15DD8FFC-FACC-4A3A-ACBF-75E86CE810B8}"/>
                </a:ext>
              </a:extLst>
            </p:cNvPr>
            <p:cNvSpPr/>
            <p:nvPr/>
          </p:nvSpPr>
          <p:spPr>
            <a:xfrm>
              <a:off x="8272543" y="5507228"/>
              <a:ext cx="792000" cy="702000"/>
            </a:xfrm>
            <a:prstGeom prst="roundRect">
              <a:avLst>
                <a:gd name="adj" fmla="val 3844"/>
              </a:avLst>
            </a:prstGeom>
            <a:noFill/>
            <a:ln w="22225" cap="flat" cmpd="sng" algn="ctr">
              <a:solidFill>
                <a:srgbClr val="15B8D6">
                  <a:lumMod val="50000"/>
                </a:srgbClr>
              </a:solidFill>
              <a:prstDash val="sysDash"/>
              <a:miter lim="800000"/>
            </a:ln>
            <a:effectLst/>
          </p:spPr>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1" i="0" u="none" strike="noStrike" kern="0" cap="none" spc="0" normalizeH="0" baseline="0" noProof="0" dirty="0">
                  <a:ln>
                    <a:noFill/>
                  </a:ln>
                  <a:solidFill>
                    <a:srgbClr val="52646D"/>
                  </a:solidFill>
                  <a:effectLst/>
                  <a:uLnTx/>
                  <a:uFillTx/>
                  <a:latin typeface="Calibri" panose="020F0502020204030204"/>
                  <a:ea typeface="+mn-ea"/>
                  <a:cs typeface="+mn-cs"/>
                </a:rPr>
                <a:t>Référentiels SI</a:t>
              </a:r>
            </a:p>
          </p:txBody>
        </p:sp>
      </p:grpSp>
      <p:grpSp>
        <p:nvGrpSpPr>
          <p:cNvPr id="3" name="Groupe 2">
            <a:extLst>
              <a:ext uri="{FF2B5EF4-FFF2-40B4-BE49-F238E27FC236}">
                <a16:creationId xmlns:a16="http://schemas.microsoft.com/office/drawing/2014/main" id="{851A56C9-72F0-4DD6-B6DD-35B9B3582437}"/>
              </a:ext>
            </a:extLst>
          </p:cNvPr>
          <p:cNvGrpSpPr/>
          <p:nvPr/>
        </p:nvGrpSpPr>
        <p:grpSpPr>
          <a:xfrm>
            <a:off x="7861804" y="4210663"/>
            <a:ext cx="1036800" cy="646963"/>
            <a:chOff x="8266087" y="4635631"/>
            <a:chExt cx="792000" cy="702000"/>
          </a:xfrm>
        </p:grpSpPr>
        <p:sp>
          <p:nvSpPr>
            <p:cNvPr id="36" name="Rectangle : coins arrondis 30">
              <a:extLst>
                <a:ext uri="{FF2B5EF4-FFF2-40B4-BE49-F238E27FC236}">
                  <a16:creationId xmlns:a16="http://schemas.microsoft.com/office/drawing/2014/main" id="{D284AC80-55D3-4F83-AC11-A6143DD3F15B}"/>
                </a:ext>
              </a:extLst>
            </p:cNvPr>
            <p:cNvSpPr/>
            <p:nvPr/>
          </p:nvSpPr>
          <p:spPr>
            <a:xfrm>
              <a:off x="8266087" y="4635631"/>
              <a:ext cx="792000" cy="702000"/>
            </a:xfrm>
            <a:prstGeom prst="roundRect">
              <a:avLst>
                <a:gd name="adj" fmla="val 3844"/>
              </a:avLst>
            </a:prstGeom>
            <a:noFill/>
            <a:ln w="22225" cap="flat" cmpd="sng" algn="ctr">
              <a:solidFill>
                <a:srgbClr val="15B8D6">
                  <a:lumMod val="50000"/>
                </a:srgbClr>
              </a:solidFill>
              <a:prstDash val="sysDash"/>
              <a:miter lim="800000"/>
            </a:ln>
            <a:effectLst/>
          </p:spPr>
          <p:txBody>
            <a:bodyPr lIns="36000" rIns="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1" i="0" u="none" strike="noStrike" kern="0" cap="none" spc="0" normalizeH="0" baseline="0" noProof="0" dirty="0">
                  <a:ln>
                    <a:noFill/>
                  </a:ln>
                  <a:solidFill>
                    <a:srgbClr val="52646D"/>
                  </a:solidFill>
                  <a:effectLst/>
                  <a:uLnTx/>
                  <a:uFillTx/>
                  <a:latin typeface="Calibri" panose="020F0502020204030204"/>
                  <a:ea typeface="+mn-ea"/>
                  <a:cs typeface="+mn-cs"/>
                </a:rPr>
                <a:t>Administration SI</a:t>
              </a:r>
            </a:p>
          </p:txBody>
        </p:sp>
        <p:pic>
          <p:nvPicPr>
            <p:cNvPr id="37" name="Graphique 36" descr="Ordinateur">
              <a:extLst>
                <a:ext uri="{FF2B5EF4-FFF2-40B4-BE49-F238E27FC236}">
                  <a16:creationId xmlns:a16="http://schemas.microsoft.com/office/drawing/2014/main" id="{E1B40827-A820-4E3D-A893-0CC5F3AB5C3B}"/>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8323536" y="4848098"/>
              <a:ext cx="224959" cy="208976"/>
            </a:xfrm>
            <a:prstGeom prst="rect">
              <a:avLst/>
            </a:prstGeom>
          </p:spPr>
        </p:pic>
      </p:grpSp>
      <p:sp>
        <p:nvSpPr>
          <p:cNvPr id="43" name="Rectangle : coins arrondis 30">
            <a:extLst>
              <a:ext uri="{FF2B5EF4-FFF2-40B4-BE49-F238E27FC236}">
                <a16:creationId xmlns:a16="http://schemas.microsoft.com/office/drawing/2014/main" id="{0014E437-ADE9-481A-87F8-23DB1085FAAE}"/>
              </a:ext>
            </a:extLst>
          </p:cNvPr>
          <p:cNvSpPr/>
          <p:nvPr/>
        </p:nvSpPr>
        <p:spPr>
          <a:xfrm>
            <a:off x="216248" y="1837312"/>
            <a:ext cx="1047376" cy="4388365"/>
          </a:xfrm>
          <a:prstGeom prst="roundRect">
            <a:avLst>
              <a:gd name="adj" fmla="val 3844"/>
            </a:avLst>
          </a:prstGeom>
          <a:noFill/>
          <a:ln w="22225" cap="flat" cmpd="sng" algn="ctr">
            <a:solidFill>
              <a:srgbClr val="15B8D6">
                <a:lumMod val="50000"/>
              </a:srgbClr>
            </a:solidFill>
            <a:prstDash val="sysDash"/>
            <a:miter lim="800000"/>
          </a:ln>
          <a:effectLst/>
        </p:spPr>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1" i="0" u="none" strike="noStrike" kern="0" cap="none" spc="0" normalizeH="0" baseline="0" noProof="0" dirty="0">
                <a:ln>
                  <a:noFill/>
                </a:ln>
                <a:solidFill>
                  <a:srgbClr val="52646D"/>
                </a:solidFill>
                <a:effectLst/>
                <a:uLnTx/>
                <a:uFillTx/>
                <a:latin typeface="Calibri" panose="020F0502020204030204"/>
                <a:ea typeface="+mn-ea"/>
                <a:cs typeface="+mn-cs"/>
              </a:rPr>
              <a:t>Fonctions support</a:t>
            </a:r>
          </a:p>
        </p:txBody>
      </p:sp>
      <p:pic>
        <p:nvPicPr>
          <p:cNvPr id="44" name="Graphique 43" descr="Liste de vérification">
            <a:extLst>
              <a:ext uri="{FF2B5EF4-FFF2-40B4-BE49-F238E27FC236}">
                <a16:creationId xmlns:a16="http://schemas.microsoft.com/office/drawing/2014/main" id="{44E264D8-CE37-4C89-8495-3027596B778E}"/>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826079" y="1915672"/>
            <a:ext cx="181728" cy="203505"/>
          </a:xfrm>
          <a:prstGeom prst="rect">
            <a:avLst/>
          </a:prstGeom>
        </p:spPr>
      </p:pic>
      <p:sp>
        <p:nvSpPr>
          <p:cNvPr id="42" name="Rectangle : coins arrondis 41">
            <a:extLst>
              <a:ext uri="{FF2B5EF4-FFF2-40B4-BE49-F238E27FC236}">
                <a16:creationId xmlns:a16="http://schemas.microsoft.com/office/drawing/2014/main" id="{C16670A3-8CFF-4120-8EFC-9619A31FF569}"/>
              </a:ext>
            </a:extLst>
          </p:cNvPr>
          <p:cNvSpPr/>
          <p:nvPr/>
        </p:nvSpPr>
        <p:spPr>
          <a:xfrm>
            <a:off x="265852" y="2216719"/>
            <a:ext cx="946800" cy="297881"/>
          </a:xfrm>
          <a:prstGeom prst="roundRect">
            <a:avLst/>
          </a:prstGeom>
          <a:solidFill>
            <a:schemeClr val="accent6">
              <a:lumMod val="20000"/>
              <a:lumOff val="80000"/>
            </a:schemeClr>
          </a:solidFill>
          <a:ln w="19050" cap="flat" cmpd="sng" algn="ctr">
            <a:noFill/>
            <a:prstDash val="solid"/>
            <a:miter lim="800000"/>
          </a:ln>
          <a:effectLst/>
        </p:spPr>
        <p:txBody>
          <a:bodyPr lIns="36000" rIns="36000"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800" b="1" i="0" u="none" strike="noStrike" kern="0" cap="none" spc="0" normalizeH="0" baseline="0" noProof="0" dirty="0">
                <a:ln>
                  <a:noFill/>
                </a:ln>
                <a:solidFill>
                  <a:srgbClr val="003E64">
                    <a:lumMod val="90000"/>
                    <a:lumOff val="10000"/>
                  </a:srgbClr>
                </a:solidFill>
                <a:effectLst/>
                <a:uLnTx/>
                <a:uFillTx/>
                <a:latin typeface="Calibri" panose="020F0502020204030204"/>
                <a:ea typeface="+mn-ea"/>
                <a:cs typeface="+mn-cs"/>
              </a:rPr>
              <a:t>Gestion des RH</a:t>
            </a:r>
          </a:p>
        </p:txBody>
      </p:sp>
      <p:sp>
        <p:nvSpPr>
          <p:cNvPr id="45" name="Rectangle : coins arrondis 44">
            <a:extLst>
              <a:ext uri="{FF2B5EF4-FFF2-40B4-BE49-F238E27FC236}">
                <a16:creationId xmlns:a16="http://schemas.microsoft.com/office/drawing/2014/main" id="{2E11544B-D4BE-479D-AE0F-69C9A5B521FE}"/>
              </a:ext>
            </a:extLst>
          </p:cNvPr>
          <p:cNvSpPr/>
          <p:nvPr/>
        </p:nvSpPr>
        <p:spPr>
          <a:xfrm>
            <a:off x="265852" y="2581698"/>
            <a:ext cx="946800" cy="297881"/>
          </a:xfrm>
          <a:prstGeom prst="roundRect">
            <a:avLst/>
          </a:prstGeom>
          <a:solidFill>
            <a:schemeClr val="accent6">
              <a:lumMod val="20000"/>
              <a:lumOff val="80000"/>
            </a:schemeClr>
          </a:solidFill>
          <a:ln w="19050" cap="flat" cmpd="sng" algn="ctr">
            <a:noFill/>
            <a:prstDash val="solid"/>
            <a:miter lim="800000"/>
          </a:ln>
          <a:effectLst/>
        </p:spPr>
        <p:txBody>
          <a:bodyPr lIns="36000" rIns="36000" rtlCol="0" anchor="ctr"/>
          <a:lstStyle/>
          <a:p>
            <a:pPr marR="0" lvl="0" indent="-36000" algn="ctr" fontAlgn="auto">
              <a:lnSpc>
                <a:spcPct val="100000"/>
              </a:lnSpc>
              <a:spcBef>
                <a:spcPts val="0"/>
              </a:spcBef>
              <a:spcAft>
                <a:spcPts val="0"/>
              </a:spcAft>
              <a:buClrTx/>
              <a:buSzTx/>
              <a:buFontTx/>
              <a:buNone/>
              <a:tabLst/>
              <a:defRPr/>
            </a:pPr>
            <a:r>
              <a:rPr lang="fr-FR" sz="750" b="1" kern="0" dirty="0">
                <a:solidFill>
                  <a:srgbClr val="00578D"/>
                </a:solidFill>
                <a:latin typeface="Calibri" panose="020F0502020204030204"/>
              </a:rPr>
              <a:t>Gestion administrative et financière</a:t>
            </a:r>
          </a:p>
        </p:txBody>
      </p:sp>
      <p:sp>
        <p:nvSpPr>
          <p:cNvPr id="46" name="Rectangle : coins arrondis 45">
            <a:extLst>
              <a:ext uri="{FF2B5EF4-FFF2-40B4-BE49-F238E27FC236}">
                <a16:creationId xmlns:a16="http://schemas.microsoft.com/office/drawing/2014/main" id="{71B1CCBF-B9DE-47D1-8120-431EC32B622F}"/>
              </a:ext>
            </a:extLst>
          </p:cNvPr>
          <p:cNvSpPr/>
          <p:nvPr/>
        </p:nvSpPr>
        <p:spPr>
          <a:xfrm>
            <a:off x="265852" y="2946677"/>
            <a:ext cx="946800" cy="297881"/>
          </a:xfrm>
          <a:prstGeom prst="roundRect">
            <a:avLst/>
          </a:prstGeom>
          <a:solidFill>
            <a:schemeClr val="accent6">
              <a:lumMod val="20000"/>
              <a:lumOff val="80000"/>
            </a:schemeClr>
          </a:solidFill>
          <a:ln w="19050" cap="flat" cmpd="sng" algn="ctr">
            <a:noFill/>
            <a:prstDash val="solid"/>
            <a:miter lim="800000"/>
          </a:ln>
          <a:effectLst/>
        </p:spPr>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800" b="1" i="0" u="none" strike="noStrike" kern="0" cap="none" spc="0" normalizeH="0" baseline="0" noProof="0" dirty="0">
                <a:ln>
                  <a:noFill/>
                </a:ln>
                <a:solidFill>
                  <a:srgbClr val="003E64">
                    <a:lumMod val="90000"/>
                    <a:lumOff val="10000"/>
                  </a:srgbClr>
                </a:solidFill>
                <a:effectLst/>
                <a:uLnTx/>
                <a:uFillTx/>
                <a:latin typeface="Calibri" panose="020F0502020204030204"/>
                <a:ea typeface="+mn-ea"/>
                <a:cs typeface="+mn-cs"/>
              </a:rPr>
              <a:t>Gestion de la communication</a:t>
            </a:r>
          </a:p>
        </p:txBody>
      </p:sp>
      <p:sp>
        <p:nvSpPr>
          <p:cNvPr id="47" name="Rectangle : coins arrondis 46">
            <a:extLst>
              <a:ext uri="{FF2B5EF4-FFF2-40B4-BE49-F238E27FC236}">
                <a16:creationId xmlns:a16="http://schemas.microsoft.com/office/drawing/2014/main" id="{E933716C-6BDE-49FC-A07B-B903146E3F02}"/>
              </a:ext>
            </a:extLst>
          </p:cNvPr>
          <p:cNvSpPr/>
          <p:nvPr/>
        </p:nvSpPr>
        <p:spPr>
          <a:xfrm>
            <a:off x="265852" y="4041614"/>
            <a:ext cx="946800" cy="297881"/>
          </a:xfrm>
          <a:prstGeom prst="roundRect">
            <a:avLst/>
          </a:prstGeom>
          <a:solidFill>
            <a:schemeClr val="accent6">
              <a:lumMod val="20000"/>
              <a:lumOff val="80000"/>
            </a:schemeClr>
          </a:solidFill>
          <a:ln w="19050" cap="flat" cmpd="sng" algn="ctr">
            <a:noFill/>
            <a:prstDash val="solid"/>
            <a:miter lim="800000"/>
          </a:ln>
          <a:effectLst/>
        </p:spPr>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800" b="1" i="0" u="none" strike="noStrike" kern="0" cap="none" spc="0" normalizeH="0" baseline="0" noProof="0" dirty="0">
                <a:ln>
                  <a:noFill/>
                </a:ln>
                <a:solidFill>
                  <a:srgbClr val="003E64">
                    <a:lumMod val="90000"/>
                    <a:lumOff val="10000"/>
                  </a:srgbClr>
                </a:solidFill>
                <a:effectLst/>
                <a:uLnTx/>
                <a:uFillTx/>
                <a:latin typeface="Calibri" panose="020F0502020204030204"/>
                <a:ea typeface="+mn-ea"/>
                <a:cs typeface="+mn-cs"/>
              </a:rPr>
              <a:t>Gestion de la maintenance</a:t>
            </a:r>
          </a:p>
        </p:txBody>
      </p:sp>
      <p:sp>
        <p:nvSpPr>
          <p:cNvPr id="48" name="Rectangle : coins arrondis 47">
            <a:extLst>
              <a:ext uri="{FF2B5EF4-FFF2-40B4-BE49-F238E27FC236}">
                <a16:creationId xmlns:a16="http://schemas.microsoft.com/office/drawing/2014/main" id="{871FDEAA-9A2E-412D-BAF5-9F8D254A140F}"/>
              </a:ext>
            </a:extLst>
          </p:cNvPr>
          <p:cNvSpPr/>
          <p:nvPr/>
        </p:nvSpPr>
        <p:spPr>
          <a:xfrm>
            <a:off x="265852" y="3311656"/>
            <a:ext cx="946800" cy="297881"/>
          </a:xfrm>
          <a:prstGeom prst="roundRect">
            <a:avLst/>
          </a:prstGeom>
          <a:solidFill>
            <a:schemeClr val="accent6">
              <a:lumMod val="20000"/>
              <a:lumOff val="80000"/>
            </a:schemeClr>
          </a:solidFill>
          <a:ln w="19050" cap="flat" cmpd="sng" algn="ctr">
            <a:noFill/>
            <a:prstDash val="solid"/>
            <a:miter lim="800000"/>
          </a:ln>
          <a:effectLst/>
        </p:spPr>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800" b="1" i="0" u="none" strike="noStrike" kern="0" cap="none" spc="0" normalizeH="0" baseline="0" noProof="0" dirty="0">
                <a:ln>
                  <a:noFill/>
                </a:ln>
                <a:solidFill>
                  <a:srgbClr val="003E64">
                    <a:lumMod val="90000"/>
                    <a:lumOff val="10000"/>
                  </a:srgbClr>
                </a:solidFill>
                <a:effectLst/>
                <a:uLnTx/>
                <a:uFillTx/>
                <a:latin typeface="Calibri" panose="020F0502020204030204"/>
                <a:ea typeface="+mn-ea"/>
                <a:cs typeface="+mn-cs"/>
              </a:rPr>
              <a:t>Gestion de l’hébergement</a:t>
            </a:r>
          </a:p>
        </p:txBody>
      </p:sp>
      <p:sp>
        <p:nvSpPr>
          <p:cNvPr id="49" name="Rectangle : coins arrondis 48">
            <a:extLst>
              <a:ext uri="{FF2B5EF4-FFF2-40B4-BE49-F238E27FC236}">
                <a16:creationId xmlns:a16="http://schemas.microsoft.com/office/drawing/2014/main" id="{C8F3F217-253E-4888-9D79-1772F9C8C50F}"/>
              </a:ext>
            </a:extLst>
          </p:cNvPr>
          <p:cNvSpPr/>
          <p:nvPr/>
        </p:nvSpPr>
        <p:spPr>
          <a:xfrm>
            <a:off x="265852" y="3676635"/>
            <a:ext cx="946800" cy="297881"/>
          </a:xfrm>
          <a:prstGeom prst="roundRect">
            <a:avLst/>
          </a:prstGeom>
          <a:solidFill>
            <a:schemeClr val="accent6">
              <a:lumMod val="20000"/>
              <a:lumOff val="80000"/>
            </a:schemeClr>
          </a:solidFill>
          <a:ln w="19050" cap="flat" cmpd="sng" algn="ctr">
            <a:noFill/>
            <a:prstDash val="solid"/>
            <a:miter lim="800000"/>
          </a:ln>
          <a:effectLst/>
        </p:spPr>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800" b="1" i="0" u="none" strike="noStrike" kern="0" cap="none" spc="0" normalizeH="0" baseline="0" noProof="0" dirty="0">
                <a:ln>
                  <a:noFill/>
                </a:ln>
                <a:solidFill>
                  <a:srgbClr val="003E64">
                    <a:lumMod val="90000"/>
                    <a:lumOff val="10000"/>
                  </a:srgbClr>
                </a:solidFill>
                <a:effectLst/>
                <a:uLnTx/>
                <a:uFillTx/>
                <a:latin typeface="Calibri" panose="020F0502020204030204"/>
                <a:ea typeface="+mn-ea"/>
                <a:cs typeface="+mn-cs"/>
              </a:rPr>
              <a:t>Gestion de la logistique</a:t>
            </a:r>
          </a:p>
        </p:txBody>
      </p:sp>
      <p:sp>
        <p:nvSpPr>
          <p:cNvPr id="50" name="Rectangle : coins arrondis 49">
            <a:extLst>
              <a:ext uri="{FF2B5EF4-FFF2-40B4-BE49-F238E27FC236}">
                <a16:creationId xmlns:a16="http://schemas.microsoft.com/office/drawing/2014/main" id="{08606A1D-82F4-452B-B208-CA9F60422464}"/>
              </a:ext>
            </a:extLst>
          </p:cNvPr>
          <p:cNvSpPr/>
          <p:nvPr/>
        </p:nvSpPr>
        <p:spPr>
          <a:xfrm>
            <a:off x="265852" y="4406593"/>
            <a:ext cx="946800" cy="297881"/>
          </a:xfrm>
          <a:prstGeom prst="roundRect">
            <a:avLst/>
          </a:prstGeom>
          <a:solidFill>
            <a:schemeClr val="accent6">
              <a:lumMod val="20000"/>
              <a:lumOff val="80000"/>
            </a:schemeClr>
          </a:solidFill>
          <a:ln w="19050" cap="flat" cmpd="sng" algn="ctr">
            <a:noFill/>
            <a:prstDash val="solid"/>
            <a:miter lim="800000"/>
          </a:ln>
          <a:effectLst/>
        </p:spPr>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800" b="1" i="0" u="none" strike="noStrike" kern="0" cap="none" spc="0" normalizeH="0" baseline="0" noProof="0" dirty="0">
                <a:ln>
                  <a:noFill/>
                </a:ln>
                <a:solidFill>
                  <a:srgbClr val="003E64">
                    <a:lumMod val="90000"/>
                    <a:lumOff val="10000"/>
                  </a:srgbClr>
                </a:solidFill>
                <a:effectLst/>
                <a:uLnTx/>
                <a:uFillTx/>
                <a:latin typeface="Calibri" panose="020F0502020204030204"/>
                <a:ea typeface="+mn-ea"/>
                <a:cs typeface="+mn-cs"/>
              </a:rPr>
              <a:t>Gestion de la qualité</a:t>
            </a:r>
          </a:p>
        </p:txBody>
      </p:sp>
      <p:sp>
        <p:nvSpPr>
          <p:cNvPr id="52" name="Rectangle 51">
            <a:extLst>
              <a:ext uri="{FF2B5EF4-FFF2-40B4-BE49-F238E27FC236}">
                <a16:creationId xmlns:a16="http://schemas.microsoft.com/office/drawing/2014/main" id="{9DC7AF9D-80F1-4ED2-9FFB-0422A9D13890}"/>
              </a:ext>
            </a:extLst>
          </p:cNvPr>
          <p:cNvSpPr/>
          <p:nvPr/>
        </p:nvSpPr>
        <p:spPr>
          <a:xfrm>
            <a:off x="587495" y="6347842"/>
            <a:ext cx="4237156" cy="452469"/>
          </a:xfrm>
          <a:prstGeom prst="rect">
            <a:avLst/>
          </a:prstGeom>
          <a:noFill/>
          <a:ln w="9525" cap="flat" cmpd="sng" algn="ctr">
            <a:noFill/>
            <a:prstDash val="solid"/>
            <a:miter lim="800000"/>
          </a:ln>
          <a:effectLst/>
        </p:spPr>
        <p:txBody>
          <a:bodyPr rtlCol="0" anchor="t"/>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700" b="0" i="0" u="sng" strike="noStrike" kern="0" cap="none" spc="0" normalizeH="0" baseline="0" noProof="0" dirty="0">
                <a:ln>
                  <a:noFill/>
                </a:ln>
                <a:solidFill>
                  <a:srgbClr val="F18C19"/>
                </a:solidFill>
                <a:effectLst/>
                <a:uLnTx/>
                <a:uFillTx/>
                <a:latin typeface="Calibri" panose="020F0502020204030204"/>
                <a:ea typeface="+mn-ea"/>
                <a:cs typeface="+mn-cs"/>
              </a:rPr>
              <a:t>(*) Soins et circuit du médicament </a:t>
            </a:r>
            <a:r>
              <a:rPr kumimoji="0" lang="fr-FR" sz="700" b="0" i="0" u="none" strike="noStrike" kern="0" cap="none" spc="0" normalizeH="0" baseline="0" noProof="0" dirty="0">
                <a:ln>
                  <a:noFill/>
                </a:ln>
                <a:solidFill>
                  <a:srgbClr val="F18C19"/>
                </a:solidFill>
                <a:effectLst/>
                <a:uLnTx/>
                <a:uFillTx/>
                <a:latin typeface="Calibri" panose="020F0502020204030204"/>
                <a:ea typeface="+mn-ea"/>
                <a:cs typeface="+mn-cs"/>
              </a:rPr>
              <a:t>: Foyer accroché à FAM / MAS, Foyer prestations soins infirmiers, EHPAD, SPASAD (SSIAD+SAAD), IEM/IME/Foyer scolaire EME, SEM, FAM / MAS, CRF, Foyer places médicalisées, Accueil jour en IEM, SESVAD (SAVS+SAMSAH+SAAD), SSIAD, SESSAD/SESSD, SSAD, CAMSP, SAMSAH</a:t>
            </a:r>
            <a:r>
              <a:rPr kumimoji="0" lang="fr-FR" sz="700" b="0" i="0" u="none" strike="noStrike" kern="0" cap="none" spc="0" normalizeH="0" baseline="0" noProof="0" dirty="0">
                <a:ln>
                  <a:noFill/>
                </a:ln>
                <a:solidFill>
                  <a:srgbClr val="44546A"/>
                </a:solidFill>
                <a:effectLst/>
                <a:uLnTx/>
                <a:uFillTx/>
                <a:latin typeface="Calibri" panose="020F0502020204030204"/>
                <a:ea typeface="+mn-ea"/>
                <a:cs typeface="+mn-cs"/>
              </a:rPr>
              <a:t> </a:t>
            </a:r>
          </a:p>
        </p:txBody>
      </p:sp>
      <p:pic>
        <p:nvPicPr>
          <p:cNvPr id="53" name="Graphique 52" descr="Ville">
            <a:extLst>
              <a:ext uri="{FF2B5EF4-FFF2-40B4-BE49-F238E27FC236}">
                <a16:creationId xmlns:a16="http://schemas.microsoft.com/office/drawing/2014/main" id="{1A51400E-2C03-4FA3-B959-568F5F7D6104}"/>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229633" y="6333942"/>
            <a:ext cx="409953" cy="409953"/>
          </a:xfrm>
          <a:prstGeom prst="rect">
            <a:avLst/>
          </a:prstGeom>
        </p:spPr>
      </p:pic>
      <p:sp>
        <p:nvSpPr>
          <p:cNvPr id="55" name="Rectangle 54">
            <a:extLst>
              <a:ext uri="{FF2B5EF4-FFF2-40B4-BE49-F238E27FC236}">
                <a16:creationId xmlns:a16="http://schemas.microsoft.com/office/drawing/2014/main" id="{F34A96BB-976C-4596-A78E-5A7A1C41675E}"/>
              </a:ext>
            </a:extLst>
          </p:cNvPr>
          <p:cNvSpPr/>
          <p:nvPr/>
        </p:nvSpPr>
        <p:spPr>
          <a:xfrm>
            <a:off x="4824650" y="6346302"/>
            <a:ext cx="3641785" cy="310098"/>
          </a:xfrm>
          <a:prstGeom prst="rect">
            <a:avLst/>
          </a:prstGeom>
          <a:noFill/>
          <a:ln w="9525" cap="flat" cmpd="sng" algn="ctr">
            <a:noFill/>
            <a:prstDash val="solid"/>
            <a:miter lim="800000"/>
          </a:ln>
          <a:effectLst/>
        </p:spPr>
        <p:txBody>
          <a:bodyPr rtlCol="0" anchor="t"/>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700" b="0" i="0" u="sng" strike="noStrike" kern="0" cap="none" spc="0" normalizeH="0" baseline="0" noProof="0" dirty="0">
                <a:ln>
                  <a:noFill/>
                </a:ln>
                <a:solidFill>
                  <a:srgbClr val="F18C19"/>
                </a:solidFill>
                <a:effectLst/>
                <a:uLnTx/>
                <a:uFillTx/>
                <a:latin typeface="Calibri" panose="020F0502020204030204"/>
                <a:ea typeface="+mn-ea"/>
                <a:cs typeface="+mn-cs"/>
              </a:rPr>
              <a:t>(**) Insertion / Prise en charge et accompagnement</a:t>
            </a:r>
            <a:r>
              <a:rPr kumimoji="0" lang="fr-FR" sz="700" b="0" i="0" u="none" strike="noStrike" kern="0" cap="none" spc="0" normalizeH="0" baseline="0" noProof="0" dirty="0">
                <a:ln>
                  <a:noFill/>
                </a:ln>
                <a:solidFill>
                  <a:srgbClr val="F18C19"/>
                </a:solidFill>
                <a:effectLst/>
                <a:uLnTx/>
                <a:uFillTx/>
                <a:latin typeface="Calibri" panose="020F0502020204030204"/>
                <a:ea typeface="+mn-ea"/>
                <a:cs typeface="+mn-cs"/>
              </a:rPr>
              <a:t> : ESAT, ESAT hors les murs, EA, CDTD, SACIP</a:t>
            </a:r>
          </a:p>
        </p:txBody>
      </p:sp>
      <p:pic>
        <p:nvPicPr>
          <p:cNvPr id="57" name="Graphique 56" descr="Centre de cible">
            <a:extLst>
              <a:ext uri="{FF2B5EF4-FFF2-40B4-BE49-F238E27FC236}">
                <a16:creationId xmlns:a16="http://schemas.microsoft.com/office/drawing/2014/main" id="{E382E61D-DA6B-477D-A5A9-7A7B0A0C9A91}"/>
              </a:ext>
            </a:extLst>
          </p:cNvPr>
          <p:cNvPicPr>
            <a:picLocks noChangeAspect="1"/>
          </p:cNvPicPr>
          <p:nvPr/>
        </p:nvPicPr>
        <p:blipFill>
          <a:blip r:embed="rId18" cstate="hqprint">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2454829" y="1881774"/>
            <a:ext cx="176679" cy="176679"/>
          </a:xfrm>
          <a:prstGeom prst="rect">
            <a:avLst/>
          </a:prstGeom>
        </p:spPr>
      </p:pic>
      <p:sp>
        <p:nvSpPr>
          <p:cNvPr id="59" name="Rectangle 58">
            <a:extLst>
              <a:ext uri="{FF2B5EF4-FFF2-40B4-BE49-F238E27FC236}">
                <a16:creationId xmlns:a16="http://schemas.microsoft.com/office/drawing/2014/main" id="{0FB40549-AFBA-41B1-AAA7-DADDC751B651}"/>
              </a:ext>
            </a:extLst>
          </p:cNvPr>
          <p:cNvSpPr/>
          <p:nvPr/>
        </p:nvSpPr>
        <p:spPr>
          <a:xfrm>
            <a:off x="1403493" y="2080361"/>
            <a:ext cx="6320562" cy="184392"/>
          </a:xfrm>
          <a:prstGeom prst="rect">
            <a:avLst/>
          </a:prstGeom>
          <a:noFill/>
          <a:ln w="19050" cap="flat" cmpd="sng" algn="ctr">
            <a:solidFill>
              <a:srgbClr val="003E64">
                <a:lumMod val="90000"/>
                <a:lumOff val="10000"/>
              </a:srgbClr>
            </a:solid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100" b="1" i="0" u="none" strike="noStrike" kern="0" cap="none" spc="0" normalizeH="0" baseline="0" noProof="0" dirty="0">
              <a:ln>
                <a:noFill/>
              </a:ln>
              <a:solidFill>
                <a:srgbClr val="003E64">
                  <a:lumMod val="90000"/>
                  <a:lumOff val="10000"/>
                </a:srgbClr>
              </a:solidFill>
              <a:effectLst/>
              <a:uLnTx/>
              <a:uFillTx/>
            </a:endParaRPr>
          </a:p>
        </p:txBody>
      </p:sp>
      <p:sp>
        <p:nvSpPr>
          <p:cNvPr id="60" name="ZoneTexte 59">
            <a:extLst>
              <a:ext uri="{FF2B5EF4-FFF2-40B4-BE49-F238E27FC236}">
                <a16:creationId xmlns:a16="http://schemas.microsoft.com/office/drawing/2014/main" id="{3CA97B91-8028-43EB-9986-EC28FC573FC2}"/>
              </a:ext>
            </a:extLst>
          </p:cNvPr>
          <p:cNvSpPr txBox="1"/>
          <p:nvPr/>
        </p:nvSpPr>
        <p:spPr>
          <a:xfrm>
            <a:off x="2997478" y="2045290"/>
            <a:ext cx="3240100" cy="2616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100" b="1" i="1" u="none" strike="noStrike" kern="0" cap="none" spc="0" normalizeH="0" baseline="0" noProof="0" dirty="0">
                <a:ln>
                  <a:noFill/>
                </a:ln>
                <a:solidFill>
                  <a:srgbClr val="757070"/>
                </a:solidFill>
                <a:effectLst/>
                <a:uLnTx/>
                <a:uFillTx/>
              </a:rPr>
              <a:t>GESTION DU PARCOURS USAGER DANS L’ESMS</a:t>
            </a:r>
          </a:p>
        </p:txBody>
      </p:sp>
      <p:sp>
        <p:nvSpPr>
          <p:cNvPr id="63" name="Rectangle 62">
            <a:extLst>
              <a:ext uri="{FF2B5EF4-FFF2-40B4-BE49-F238E27FC236}">
                <a16:creationId xmlns:a16="http://schemas.microsoft.com/office/drawing/2014/main" id="{54862CC5-FFB2-46D9-B109-2A2E066EC275}"/>
              </a:ext>
            </a:extLst>
          </p:cNvPr>
          <p:cNvSpPr/>
          <p:nvPr/>
        </p:nvSpPr>
        <p:spPr>
          <a:xfrm>
            <a:off x="1403493" y="2263380"/>
            <a:ext cx="6320562" cy="3864756"/>
          </a:xfrm>
          <a:prstGeom prst="rect">
            <a:avLst/>
          </a:prstGeom>
          <a:noFill/>
          <a:ln w="19050" cap="flat" cmpd="sng" algn="ctr">
            <a:solidFill>
              <a:srgbClr val="003E64">
                <a:lumMod val="90000"/>
                <a:lumOff val="10000"/>
              </a:srgbClr>
            </a:solid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100" b="1" i="0" u="none" strike="noStrike" kern="0" cap="none" spc="0" normalizeH="0" baseline="0" noProof="0" dirty="0">
              <a:ln>
                <a:noFill/>
              </a:ln>
              <a:solidFill>
                <a:srgbClr val="003E64">
                  <a:lumMod val="90000"/>
                  <a:lumOff val="10000"/>
                </a:srgbClr>
              </a:solidFill>
              <a:effectLst/>
              <a:uLnTx/>
              <a:uFillTx/>
            </a:endParaRPr>
          </a:p>
        </p:txBody>
      </p:sp>
      <p:sp>
        <p:nvSpPr>
          <p:cNvPr id="68" name="Rectangle : coins arrondis 67">
            <a:extLst>
              <a:ext uri="{FF2B5EF4-FFF2-40B4-BE49-F238E27FC236}">
                <a16:creationId xmlns:a16="http://schemas.microsoft.com/office/drawing/2014/main" id="{EDACB73B-994F-42AD-BE3F-F5BA4352DCB6}"/>
              </a:ext>
            </a:extLst>
          </p:cNvPr>
          <p:cNvSpPr/>
          <p:nvPr/>
        </p:nvSpPr>
        <p:spPr>
          <a:xfrm>
            <a:off x="3055370" y="2347413"/>
            <a:ext cx="1440000" cy="1800000"/>
          </a:xfrm>
          <a:prstGeom prst="roundRect">
            <a:avLst/>
          </a:prstGeom>
          <a:solidFill>
            <a:schemeClr val="accent2">
              <a:lumMod val="20000"/>
              <a:lumOff val="80000"/>
            </a:schemeClr>
          </a:solidFill>
          <a:ln w="19050" cap="flat" cmpd="sng" algn="ctr">
            <a:no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50" b="1" i="0" u="none" strike="noStrike" kern="0" cap="none" spc="0" normalizeH="0" baseline="0" noProof="0" dirty="0">
                <a:ln>
                  <a:noFill/>
                </a:ln>
                <a:solidFill>
                  <a:srgbClr val="003E64">
                    <a:lumMod val="90000"/>
                    <a:lumOff val="10000"/>
                  </a:srgbClr>
                </a:solidFill>
                <a:effectLst/>
                <a:uLnTx/>
                <a:uFillTx/>
              </a:rPr>
              <a:t>Soins de l’usager *</a:t>
            </a:r>
          </a:p>
        </p:txBody>
      </p:sp>
      <p:sp>
        <p:nvSpPr>
          <p:cNvPr id="69" name="Rectangle 68">
            <a:extLst>
              <a:ext uri="{FF2B5EF4-FFF2-40B4-BE49-F238E27FC236}">
                <a16:creationId xmlns:a16="http://schemas.microsoft.com/office/drawing/2014/main" id="{60F193A2-A4FF-4CAB-B23B-53AD65E43716}"/>
              </a:ext>
            </a:extLst>
          </p:cNvPr>
          <p:cNvSpPr/>
          <p:nvPr/>
        </p:nvSpPr>
        <p:spPr>
          <a:xfrm>
            <a:off x="3129809" y="2604761"/>
            <a:ext cx="1296000" cy="316800"/>
          </a:xfrm>
          <a:prstGeom prst="rect">
            <a:avLst/>
          </a:prstGeom>
          <a:noFill/>
          <a:ln w="9525" cap="flat" cmpd="sng" algn="ctr">
            <a:solidFill>
              <a:srgbClr val="00578D"/>
            </a:solidFill>
            <a:prstDash val="solid"/>
            <a:miter lim="800000"/>
          </a:ln>
          <a:effectLst/>
        </p:spPr>
        <p:txBody>
          <a:bodyPr lIns="18000" rIns="18000" rtlCol="0" anchor="ctr"/>
          <a:lstStyle/>
          <a:p>
            <a:pPr marL="0" marR="0" lvl="0" indent="-3600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Gestion du dossier médical</a:t>
            </a:r>
          </a:p>
        </p:txBody>
      </p:sp>
      <p:sp>
        <p:nvSpPr>
          <p:cNvPr id="70" name="Rectangle 69">
            <a:extLst>
              <a:ext uri="{FF2B5EF4-FFF2-40B4-BE49-F238E27FC236}">
                <a16:creationId xmlns:a16="http://schemas.microsoft.com/office/drawing/2014/main" id="{B2D50574-E6E3-4AA3-98D3-829D3D73C2A9}"/>
              </a:ext>
            </a:extLst>
          </p:cNvPr>
          <p:cNvSpPr/>
          <p:nvPr/>
        </p:nvSpPr>
        <p:spPr>
          <a:xfrm>
            <a:off x="3129809" y="2960715"/>
            <a:ext cx="1296000" cy="316800"/>
          </a:xfrm>
          <a:prstGeom prst="rect">
            <a:avLst/>
          </a:prstGeom>
          <a:noFill/>
          <a:ln w="9525" cap="flat" cmpd="sng" algn="ctr">
            <a:solidFill>
              <a:srgbClr val="00578D"/>
            </a:solidFill>
            <a:prstDash val="solid"/>
            <a:miter lim="800000"/>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Gestion du dossier de soins</a:t>
            </a:r>
          </a:p>
        </p:txBody>
      </p:sp>
      <p:sp>
        <p:nvSpPr>
          <p:cNvPr id="71" name="Rectangle 70">
            <a:extLst>
              <a:ext uri="{FF2B5EF4-FFF2-40B4-BE49-F238E27FC236}">
                <a16:creationId xmlns:a16="http://schemas.microsoft.com/office/drawing/2014/main" id="{5FD46367-243D-4489-87D9-A530DAD4043E}"/>
              </a:ext>
            </a:extLst>
          </p:cNvPr>
          <p:cNvSpPr/>
          <p:nvPr/>
        </p:nvSpPr>
        <p:spPr>
          <a:xfrm>
            <a:off x="3129809" y="3316669"/>
            <a:ext cx="1296000" cy="316800"/>
          </a:xfrm>
          <a:prstGeom prst="rect">
            <a:avLst/>
          </a:prstGeom>
          <a:noFill/>
          <a:ln w="9525" cap="flat" cmpd="sng" algn="ctr">
            <a:solidFill>
              <a:srgbClr val="00578D"/>
            </a:solidFill>
            <a:prstDash val="solid"/>
            <a:miter lim="800000"/>
          </a:ln>
          <a:effectLst/>
        </p:spPr>
        <p:txBody>
          <a:bodyPr lIns="18000" rIns="18000" rtlCol="0" anchor="ctr"/>
          <a:lstStyle/>
          <a:p>
            <a:pPr marL="0" marR="0" lvl="0" indent="-3600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Gestion du dossier paramédical</a:t>
            </a:r>
          </a:p>
        </p:txBody>
      </p:sp>
      <p:sp>
        <p:nvSpPr>
          <p:cNvPr id="72" name="Rectangle 71">
            <a:extLst>
              <a:ext uri="{FF2B5EF4-FFF2-40B4-BE49-F238E27FC236}">
                <a16:creationId xmlns:a16="http://schemas.microsoft.com/office/drawing/2014/main" id="{271CDBF3-5A8F-4C14-B729-1CC12C3EB82A}"/>
              </a:ext>
            </a:extLst>
          </p:cNvPr>
          <p:cNvSpPr/>
          <p:nvPr/>
        </p:nvSpPr>
        <p:spPr>
          <a:xfrm>
            <a:off x="3129809" y="3672622"/>
            <a:ext cx="1296000" cy="316800"/>
          </a:xfrm>
          <a:prstGeom prst="rect">
            <a:avLst/>
          </a:prstGeom>
          <a:noFill/>
          <a:ln w="9525" cap="flat" cmpd="sng" algn="ctr">
            <a:solidFill>
              <a:srgbClr val="00578D"/>
            </a:solidFill>
            <a:prstDash val="solid"/>
            <a:miter lim="800000"/>
          </a:ln>
          <a:effectLst/>
        </p:spPr>
        <p:txBody>
          <a:bodyPr lIns="18000" rIns="18000" rtlCol="0" anchor="ctr"/>
          <a:lstStyle/>
          <a:p>
            <a:pPr marL="0" marR="0" lvl="0" indent="-36000" algn="ctr" defTabSz="914400" eaLnBrk="1" fontAlgn="auto" latinLnBrk="0" hangingPunct="1">
              <a:lnSpc>
                <a:spcPct val="100000"/>
              </a:lnSpc>
              <a:spcBef>
                <a:spcPts val="0"/>
              </a:spcBef>
              <a:spcAft>
                <a:spcPts val="0"/>
              </a:spcAft>
              <a:buClrTx/>
              <a:buSzTx/>
              <a:buFontTx/>
              <a:buNone/>
              <a:tabLst/>
              <a:defRPr/>
            </a:pPr>
            <a:r>
              <a:rPr kumimoji="0" lang="fr-FR" sz="700" b="0" i="0" u="none" strike="noStrike" kern="0" cap="none" spc="0" normalizeH="0" baseline="0" noProof="0" dirty="0">
                <a:ln>
                  <a:noFill/>
                </a:ln>
                <a:solidFill>
                  <a:srgbClr val="44546A"/>
                </a:solidFill>
                <a:effectLst/>
                <a:uLnTx/>
                <a:uFillTx/>
                <a:latin typeface="Calibri" panose="020F0502020204030204"/>
                <a:ea typeface="+mn-ea"/>
                <a:cs typeface="+mn-cs"/>
              </a:rPr>
              <a:t>Gestion des outils de rééducation et d’aide à l’accompagnement</a:t>
            </a:r>
          </a:p>
        </p:txBody>
      </p:sp>
      <p:sp>
        <p:nvSpPr>
          <p:cNvPr id="73" name="Rectangle : coins arrondis 72">
            <a:extLst>
              <a:ext uri="{FF2B5EF4-FFF2-40B4-BE49-F238E27FC236}">
                <a16:creationId xmlns:a16="http://schemas.microsoft.com/office/drawing/2014/main" id="{DA17578E-A922-4BD1-AAF5-F8DBAD7A6842}"/>
              </a:ext>
            </a:extLst>
          </p:cNvPr>
          <p:cNvSpPr/>
          <p:nvPr/>
        </p:nvSpPr>
        <p:spPr>
          <a:xfrm>
            <a:off x="3055370" y="4228940"/>
            <a:ext cx="1440000" cy="1799999"/>
          </a:xfrm>
          <a:prstGeom prst="roundRect">
            <a:avLst/>
          </a:prstGeom>
          <a:solidFill>
            <a:schemeClr val="accent2">
              <a:lumMod val="20000"/>
              <a:lumOff val="80000"/>
            </a:schemeClr>
          </a:solidFill>
          <a:ln w="19050" cap="flat" cmpd="sng" algn="ctr">
            <a:no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50" b="1" i="0" u="none" strike="noStrike" kern="0" cap="none" spc="0" normalizeH="0" baseline="0" noProof="0" dirty="0">
                <a:ln>
                  <a:noFill/>
                </a:ln>
                <a:solidFill>
                  <a:srgbClr val="003E64">
                    <a:lumMod val="90000"/>
                    <a:lumOff val="10000"/>
                  </a:srgbClr>
                </a:solidFill>
                <a:effectLst/>
                <a:uLnTx/>
                <a:uFillTx/>
              </a:rPr>
              <a:t>Gestion du circuit médicament *</a:t>
            </a:r>
          </a:p>
        </p:txBody>
      </p:sp>
      <p:sp>
        <p:nvSpPr>
          <p:cNvPr id="74" name="Rectangle 73">
            <a:extLst>
              <a:ext uri="{FF2B5EF4-FFF2-40B4-BE49-F238E27FC236}">
                <a16:creationId xmlns:a16="http://schemas.microsoft.com/office/drawing/2014/main" id="{82E9C35A-D1B8-4C54-9550-BE65A3C79993}"/>
              </a:ext>
            </a:extLst>
          </p:cNvPr>
          <p:cNvSpPr/>
          <p:nvPr/>
        </p:nvSpPr>
        <p:spPr>
          <a:xfrm>
            <a:off x="3130388" y="4606735"/>
            <a:ext cx="1296000" cy="288000"/>
          </a:xfrm>
          <a:prstGeom prst="rect">
            <a:avLst/>
          </a:prstGeom>
          <a:noFill/>
          <a:ln w="9525" cap="flat" cmpd="sng" algn="ctr">
            <a:solidFill>
              <a:srgbClr val="00578D"/>
            </a:solidFill>
            <a:prstDash val="solid"/>
            <a:miter lim="800000"/>
          </a:ln>
          <a:effectLst/>
        </p:spPr>
        <p:txBody>
          <a:bodyPr lIns="18000" rIns="18000" rtlCol="0" anchor="ctr"/>
          <a:lstStyle/>
          <a:p>
            <a:pPr marL="0" marR="0" lvl="0" indent="-3600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Gestion des prescriptions</a:t>
            </a:r>
          </a:p>
        </p:txBody>
      </p:sp>
      <p:sp>
        <p:nvSpPr>
          <p:cNvPr id="75" name="Rectangle 74">
            <a:extLst>
              <a:ext uri="{FF2B5EF4-FFF2-40B4-BE49-F238E27FC236}">
                <a16:creationId xmlns:a16="http://schemas.microsoft.com/office/drawing/2014/main" id="{D37C43A6-91A8-4779-94B1-1B356A48A371}"/>
              </a:ext>
            </a:extLst>
          </p:cNvPr>
          <p:cNvSpPr/>
          <p:nvPr/>
        </p:nvSpPr>
        <p:spPr>
          <a:xfrm>
            <a:off x="3130388" y="4933167"/>
            <a:ext cx="1296000" cy="288000"/>
          </a:xfrm>
          <a:prstGeom prst="rect">
            <a:avLst/>
          </a:prstGeom>
          <a:noFill/>
          <a:ln w="9525" cap="flat" cmpd="sng" algn="ctr">
            <a:solidFill>
              <a:srgbClr val="00578D"/>
            </a:solidFill>
            <a:prstDash val="solid"/>
            <a:miter lim="800000"/>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Gestion de la délivrance</a:t>
            </a:r>
          </a:p>
        </p:txBody>
      </p:sp>
      <p:sp>
        <p:nvSpPr>
          <p:cNvPr id="76" name="Rectangle 75">
            <a:extLst>
              <a:ext uri="{FF2B5EF4-FFF2-40B4-BE49-F238E27FC236}">
                <a16:creationId xmlns:a16="http://schemas.microsoft.com/office/drawing/2014/main" id="{A5B0CF7F-0759-44D6-AF8F-320E7EAFC0BE}"/>
              </a:ext>
            </a:extLst>
          </p:cNvPr>
          <p:cNvSpPr/>
          <p:nvPr/>
        </p:nvSpPr>
        <p:spPr>
          <a:xfrm>
            <a:off x="3130388" y="5259599"/>
            <a:ext cx="1296000" cy="288000"/>
          </a:xfrm>
          <a:prstGeom prst="rect">
            <a:avLst/>
          </a:prstGeom>
          <a:noFill/>
          <a:ln w="9525" cap="flat" cmpd="sng" algn="ctr">
            <a:solidFill>
              <a:srgbClr val="00578D"/>
            </a:solidFill>
            <a:prstDash val="solid"/>
            <a:miter lim="800000"/>
          </a:ln>
          <a:effectLst/>
        </p:spPr>
        <p:txBody>
          <a:bodyPr lIns="18000" rIns="18000" rtlCol="0" anchor="ctr"/>
          <a:lstStyle/>
          <a:p>
            <a:pPr marL="0" marR="0" lvl="0" indent="-3600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Préparation et administration médicamenteuse</a:t>
            </a:r>
          </a:p>
        </p:txBody>
      </p:sp>
      <p:sp>
        <p:nvSpPr>
          <p:cNvPr id="77" name="Rectangle 76">
            <a:extLst>
              <a:ext uri="{FF2B5EF4-FFF2-40B4-BE49-F238E27FC236}">
                <a16:creationId xmlns:a16="http://schemas.microsoft.com/office/drawing/2014/main" id="{8BFCCC68-B2A9-4175-8E73-536BF205713E}"/>
              </a:ext>
            </a:extLst>
          </p:cNvPr>
          <p:cNvSpPr/>
          <p:nvPr/>
        </p:nvSpPr>
        <p:spPr>
          <a:xfrm>
            <a:off x="3130388" y="5586031"/>
            <a:ext cx="1296000" cy="288000"/>
          </a:xfrm>
          <a:prstGeom prst="rect">
            <a:avLst/>
          </a:prstGeom>
          <a:noFill/>
          <a:ln w="9525" cap="flat" cmpd="sng" algn="ctr">
            <a:solidFill>
              <a:srgbClr val="00578D"/>
            </a:solidFill>
            <a:prstDash val="solid"/>
            <a:miter lim="800000"/>
          </a:ln>
          <a:effectLst/>
        </p:spPr>
        <p:txBody>
          <a:bodyPr lIns="18000" rIns="18000" rtlCol="0" anchor="ctr"/>
          <a:lstStyle/>
          <a:p>
            <a:pPr marL="0" marR="0" lvl="0" indent="-3600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Gestion des stocks</a:t>
            </a:r>
          </a:p>
        </p:txBody>
      </p:sp>
      <p:sp>
        <p:nvSpPr>
          <p:cNvPr id="90" name="Rectangle : coins arrondis 89">
            <a:extLst>
              <a:ext uri="{FF2B5EF4-FFF2-40B4-BE49-F238E27FC236}">
                <a16:creationId xmlns:a16="http://schemas.microsoft.com/office/drawing/2014/main" id="{583CA00F-5EB5-4299-9656-B951742DB450}"/>
              </a:ext>
            </a:extLst>
          </p:cNvPr>
          <p:cNvSpPr/>
          <p:nvPr/>
        </p:nvSpPr>
        <p:spPr>
          <a:xfrm>
            <a:off x="4580184" y="2337434"/>
            <a:ext cx="1573200" cy="3691505"/>
          </a:xfrm>
          <a:prstGeom prst="roundRect">
            <a:avLst/>
          </a:prstGeom>
          <a:solidFill>
            <a:schemeClr val="accent2">
              <a:lumMod val="20000"/>
              <a:lumOff val="80000"/>
            </a:schemeClr>
          </a:solidFill>
          <a:ln w="19050" cap="flat" cmpd="sng" algn="ctr">
            <a:no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50" b="1" i="0" u="none" strike="noStrike" kern="0" cap="none" spc="0" normalizeH="0" baseline="0" noProof="0" dirty="0">
                <a:ln>
                  <a:noFill/>
                </a:ln>
                <a:solidFill>
                  <a:srgbClr val="003E64">
                    <a:lumMod val="90000"/>
                    <a:lumOff val="10000"/>
                  </a:srgbClr>
                </a:solidFill>
                <a:effectLst/>
                <a:uLnTx/>
                <a:uFillTx/>
              </a:rPr>
              <a:t>Accompagnement de l’usager</a:t>
            </a:r>
          </a:p>
        </p:txBody>
      </p:sp>
      <p:sp>
        <p:nvSpPr>
          <p:cNvPr id="111" name="Rectangle 110">
            <a:extLst>
              <a:ext uri="{FF2B5EF4-FFF2-40B4-BE49-F238E27FC236}">
                <a16:creationId xmlns:a16="http://schemas.microsoft.com/office/drawing/2014/main" id="{2998422E-F697-4FF9-97EF-E7673D4E185B}"/>
              </a:ext>
            </a:extLst>
          </p:cNvPr>
          <p:cNvSpPr/>
          <p:nvPr/>
        </p:nvSpPr>
        <p:spPr>
          <a:xfrm>
            <a:off x="4647815" y="2605202"/>
            <a:ext cx="1443683" cy="61639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lIns="18000" rIns="18000" rtlCol="0" anchor="ctr"/>
          <a:lstStyle/>
          <a:p>
            <a:pPr algn="ctr">
              <a:defRPr/>
            </a:pPr>
            <a:r>
              <a:rPr lang="fr-FR" sz="800" kern="0" dirty="0">
                <a:solidFill>
                  <a:srgbClr val="44546A"/>
                </a:solidFill>
              </a:rPr>
              <a:t>Gestion du projet personnalisé</a:t>
            </a:r>
          </a:p>
        </p:txBody>
      </p:sp>
      <p:sp>
        <p:nvSpPr>
          <p:cNvPr id="112" name="Rectangle 111">
            <a:extLst>
              <a:ext uri="{FF2B5EF4-FFF2-40B4-BE49-F238E27FC236}">
                <a16:creationId xmlns:a16="http://schemas.microsoft.com/office/drawing/2014/main" id="{1A35A589-CEDB-4700-AB44-C5E9A21142AB}"/>
              </a:ext>
            </a:extLst>
          </p:cNvPr>
          <p:cNvSpPr/>
          <p:nvPr/>
        </p:nvSpPr>
        <p:spPr>
          <a:xfrm>
            <a:off x="4647815" y="5259599"/>
            <a:ext cx="1443600" cy="614432"/>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lIns="18000" rIns="18000" rtlCol="0" anchor="ctr"/>
          <a:lstStyle/>
          <a:p>
            <a:pPr lvl="0" algn="ctr">
              <a:defRPr/>
            </a:pPr>
            <a:r>
              <a:rPr lang="fr-FR" sz="800" kern="0" dirty="0">
                <a:solidFill>
                  <a:srgbClr val="44546A"/>
                </a:solidFill>
              </a:rPr>
              <a:t>Gestion du parcours et des séjours</a:t>
            </a:r>
          </a:p>
        </p:txBody>
      </p:sp>
      <p:sp>
        <p:nvSpPr>
          <p:cNvPr id="115" name="Rectangle 114">
            <a:extLst>
              <a:ext uri="{FF2B5EF4-FFF2-40B4-BE49-F238E27FC236}">
                <a16:creationId xmlns:a16="http://schemas.microsoft.com/office/drawing/2014/main" id="{A8BBDD9C-703B-4DDA-BB1F-18CB3CC9FC5C}"/>
              </a:ext>
            </a:extLst>
          </p:cNvPr>
          <p:cNvSpPr/>
          <p:nvPr/>
        </p:nvSpPr>
        <p:spPr>
          <a:xfrm>
            <a:off x="4647815" y="4375452"/>
            <a:ext cx="1443600" cy="614432"/>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lIns="18000" rIns="18000" rtlCol="0" anchor="ctr"/>
          <a:lstStyle/>
          <a:p>
            <a:pPr algn="ctr">
              <a:defRPr/>
            </a:pPr>
            <a:r>
              <a:rPr lang="fr-FR" sz="800" kern="0" dirty="0">
                <a:solidFill>
                  <a:srgbClr val="44546A"/>
                </a:solidFill>
              </a:rPr>
              <a:t>Gestion de l’évaluation multidimensionnelle de l’usager</a:t>
            </a:r>
          </a:p>
        </p:txBody>
      </p:sp>
      <p:sp>
        <p:nvSpPr>
          <p:cNvPr id="117" name="Rectangle 116">
            <a:extLst>
              <a:ext uri="{FF2B5EF4-FFF2-40B4-BE49-F238E27FC236}">
                <a16:creationId xmlns:a16="http://schemas.microsoft.com/office/drawing/2014/main" id="{07022963-1963-44A5-B1DA-86EB9FD14328}"/>
              </a:ext>
            </a:extLst>
          </p:cNvPr>
          <p:cNvSpPr/>
          <p:nvPr/>
        </p:nvSpPr>
        <p:spPr>
          <a:xfrm>
            <a:off x="4647815" y="3491306"/>
            <a:ext cx="1443600" cy="614432"/>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lIns="18000" rIns="18000" rtlCol="0" anchor="ctr"/>
          <a:lstStyle/>
          <a:p>
            <a:pPr algn="ctr">
              <a:defRPr/>
            </a:pPr>
            <a:r>
              <a:rPr lang="fr-FR" sz="800" kern="0" dirty="0">
                <a:solidFill>
                  <a:srgbClr val="44546A"/>
                </a:solidFill>
              </a:rPr>
              <a:t>Gestion des documents et outils d’accompagnement (social, éducatif, scolarité, formation et travail)</a:t>
            </a:r>
            <a:endParaRPr lang="fr-FR" sz="800" i="1" kern="0" dirty="0">
              <a:solidFill>
                <a:schemeClr val="accent2"/>
              </a:solidFill>
            </a:endParaRPr>
          </a:p>
        </p:txBody>
      </p:sp>
      <p:sp>
        <p:nvSpPr>
          <p:cNvPr id="119" name="Rectangle : coins arrondis 118">
            <a:extLst>
              <a:ext uri="{FF2B5EF4-FFF2-40B4-BE49-F238E27FC236}">
                <a16:creationId xmlns:a16="http://schemas.microsoft.com/office/drawing/2014/main" id="{2CC98DC2-D488-4319-908E-8E07694B54D3}"/>
              </a:ext>
            </a:extLst>
          </p:cNvPr>
          <p:cNvSpPr/>
          <p:nvPr/>
        </p:nvSpPr>
        <p:spPr>
          <a:xfrm>
            <a:off x="1530556" y="2352402"/>
            <a:ext cx="1440000" cy="1800000"/>
          </a:xfrm>
          <a:prstGeom prst="roundRect">
            <a:avLst/>
          </a:prstGeom>
          <a:solidFill>
            <a:schemeClr val="accent2">
              <a:lumMod val="20000"/>
              <a:lumOff val="80000"/>
            </a:schemeClr>
          </a:solidFill>
          <a:ln w="19050" cap="flat" cmpd="sng" algn="ctr">
            <a:no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850" b="1" kern="0" dirty="0">
                <a:solidFill>
                  <a:srgbClr val="003E64">
                    <a:lumMod val="90000"/>
                    <a:lumOff val="10000"/>
                  </a:srgbClr>
                </a:solidFill>
              </a:rPr>
              <a:t>Admission de l’usager</a:t>
            </a:r>
          </a:p>
        </p:txBody>
      </p:sp>
      <p:sp>
        <p:nvSpPr>
          <p:cNvPr id="121" name="Rectangle 120">
            <a:extLst>
              <a:ext uri="{FF2B5EF4-FFF2-40B4-BE49-F238E27FC236}">
                <a16:creationId xmlns:a16="http://schemas.microsoft.com/office/drawing/2014/main" id="{EC94AB35-D7AF-4246-BD16-81C27C9E23C3}"/>
              </a:ext>
            </a:extLst>
          </p:cNvPr>
          <p:cNvSpPr/>
          <p:nvPr/>
        </p:nvSpPr>
        <p:spPr>
          <a:xfrm>
            <a:off x="1602892" y="2609750"/>
            <a:ext cx="1296000" cy="316800"/>
          </a:xfrm>
          <a:prstGeom prst="rect">
            <a:avLst/>
          </a:prstGeom>
          <a:noFill/>
          <a:ln w="9525" cap="flat" cmpd="sng" algn="ctr">
            <a:solidFill>
              <a:srgbClr val="00578D"/>
            </a:solidFill>
            <a:prstDash val="solid"/>
            <a:miter lim="800000"/>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Accueil de la personne</a:t>
            </a:r>
          </a:p>
        </p:txBody>
      </p:sp>
      <p:sp>
        <p:nvSpPr>
          <p:cNvPr id="122" name="Rectangle 121">
            <a:extLst>
              <a:ext uri="{FF2B5EF4-FFF2-40B4-BE49-F238E27FC236}">
                <a16:creationId xmlns:a16="http://schemas.microsoft.com/office/drawing/2014/main" id="{BD17116B-0E95-439F-9B61-D410585C76FB}"/>
              </a:ext>
            </a:extLst>
          </p:cNvPr>
          <p:cNvSpPr/>
          <p:nvPr/>
        </p:nvSpPr>
        <p:spPr>
          <a:xfrm>
            <a:off x="1602892" y="2965704"/>
            <a:ext cx="1296000" cy="316800"/>
          </a:xfrm>
          <a:prstGeom prst="rect">
            <a:avLst/>
          </a:prstGeom>
          <a:noFill/>
          <a:ln w="9525" cap="flat" cmpd="sng" algn="ctr">
            <a:solidFill>
              <a:srgbClr val="00578D"/>
            </a:solidFill>
            <a:prstDash val="solid"/>
            <a:miter lim="800000"/>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800" kern="0" dirty="0">
                <a:solidFill>
                  <a:srgbClr val="44546A"/>
                </a:solidFill>
                <a:latin typeface="Calibri" panose="020F0502020204030204"/>
              </a:rPr>
              <a:t>Information et recueil </a:t>
            </a: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des consentements</a:t>
            </a:r>
          </a:p>
        </p:txBody>
      </p:sp>
      <p:sp>
        <p:nvSpPr>
          <p:cNvPr id="123" name="Rectangle 122">
            <a:extLst>
              <a:ext uri="{FF2B5EF4-FFF2-40B4-BE49-F238E27FC236}">
                <a16:creationId xmlns:a16="http://schemas.microsoft.com/office/drawing/2014/main" id="{94267BFD-90A9-4C65-A0F4-DD90430F35F6}"/>
              </a:ext>
            </a:extLst>
          </p:cNvPr>
          <p:cNvSpPr/>
          <p:nvPr/>
        </p:nvSpPr>
        <p:spPr>
          <a:xfrm>
            <a:off x="1602892" y="3321658"/>
            <a:ext cx="1296000" cy="316800"/>
          </a:xfrm>
          <a:prstGeom prst="rect">
            <a:avLst/>
          </a:prstGeom>
          <a:noFill/>
          <a:ln w="9525" cap="flat" cmpd="sng" algn="ctr">
            <a:solidFill>
              <a:srgbClr val="00578D"/>
            </a:solidFill>
            <a:prstDash val="solid"/>
            <a:miter lim="800000"/>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Evaluation des besoins de la personne</a:t>
            </a:r>
          </a:p>
        </p:txBody>
      </p:sp>
      <p:sp>
        <p:nvSpPr>
          <p:cNvPr id="124" name="Rectangle 123">
            <a:extLst>
              <a:ext uri="{FF2B5EF4-FFF2-40B4-BE49-F238E27FC236}">
                <a16:creationId xmlns:a16="http://schemas.microsoft.com/office/drawing/2014/main" id="{29F2EB16-04B5-49BA-B2E4-A2C56DF957AA}"/>
              </a:ext>
            </a:extLst>
          </p:cNvPr>
          <p:cNvSpPr/>
          <p:nvPr/>
        </p:nvSpPr>
        <p:spPr>
          <a:xfrm>
            <a:off x="1602892" y="3677611"/>
            <a:ext cx="1296000" cy="316800"/>
          </a:xfrm>
          <a:prstGeom prst="rect">
            <a:avLst/>
          </a:prstGeom>
          <a:noFill/>
          <a:ln w="9525" cap="flat" cmpd="sng" algn="ctr">
            <a:solidFill>
              <a:srgbClr val="00578D"/>
            </a:solidFill>
            <a:prstDash val="solid"/>
            <a:miter lim="800000"/>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Suivi des orientations et des notifications</a:t>
            </a:r>
          </a:p>
        </p:txBody>
      </p:sp>
      <p:sp>
        <p:nvSpPr>
          <p:cNvPr id="130" name="Rectangle : coins arrondis 129">
            <a:extLst>
              <a:ext uri="{FF2B5EF4-FFF2-40B4-BE49-F238E27FC236}">
                <a16:creationId xmlns:a16="http://schemas.microsoft.com/office/drawing/2014/main" id="{2EC16B0E-65DF-4DD3-B839-F094B7199919}"/>
              </a:ext>
            </a:extLst>
          </p:cNvPr>
          <p:cNvSpPr/>
          <p:nvPr/>
        </p:nvSpPr>
        <p:spPr>
          <a:xfrm>
            <a:off x="6238199" y="2342424"/>
            <a:ext cx="1440000" cy="1800000"/>
          </a:xfrm>
          <a:prstGeom prst="roundRect">
            <a:avLst/>
          </a:prstGeom>
          <a:solidFill>
            <a:schemeClr val="accent2">
              <a:lumMod val="20000"/>
              <a:lumOff val="80000"/>
            </a:schemeClr>
          </a:solidFill>
          <a:ln w="19050" cap="flat" cmpd="sng" algn="ctr">
            <a:no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50" b="1" i="0" u="none" strike="noStrike" kern="0" cap="none" spc="0" normalizeH="0" baseline="0" noProof="0" dirty="0">
                <a:ln>
                  <a:noFill/>
                </a:ln>
                <a:solidFill>
                  <a:srgbClr val="003E64">
                    <a:lumMod val="90000"/>
                    <a:lumOff val="10000"/>
                  </a:srgbClr>
                </a:solidFill>
                <a:effectLst/>
                <a:uLnTx/>
                <a:uFillTx/>
              </a:rPr>
              <a:t>Coordination des acteurs internes</a:t>
            </a:r>
            <a:r>
              <a:rPr lang="fr-FR" sz="850" b="1" kern="0" dirty="0">
                <a:solidFill>
                  <a:srgbClr val="003E64">
                    <a:lumMod val="90000"/>
                    <a:lumOff val="10000"/>
                  </a:srgbClr>
                </a:solidFill>
              </a:rPr>
              <a:t> et externes</a:t>
            </a:r>
            <a:endParaRPr kumimoji="0" lang="fr-FR" sz="850" b="1" i="0" u="none" strike="noStrike" kern="0" cap="none" spc="0" normalizeH="0" baseline="0" noProof="0" dirty="0">
              <a:ln>
                <a:noFill/>
              </a:ln>
              <a:solidFill>
                <a:srgbClr val="003E64">
                  <a:lumMod val="90000"/>
                  <a:lumOff val="10000"/>
                </a:srgbClr>
              </a:solidFill>
              <a:effectLst/>
              <a:uLnTx/>
              <a:uFillTx/>
            </a:endParaRPr>
          </a:p>
        </p:txBody>
      </p:sp>
      <p:sp>
        <p:nvSpPr>
          <p:cNvPr id="136" name="Rectangle 135">
            <a:extLst>
              <a:ext uri="{FF2B5EF4-FFF2-40B4-BE49-F238E27FC236}">
                <a16:creationId xmlns:a16="http://schemas.microsoft.com/office/drawing/2014/main" id="{625E4050-35B9-45FA-851F-B91CEB8B15B9}"/>
              </a:ext>
            </a:extLst>
          </p:cNvPr>
          <p:cNvSpPr/>
          <p:nvPr/>
        </p:nvSpPr>
        <p:spPr>
          <a:xfrm>
            <a:off x="6308791" y="2753250"/>
            <a:ext cx="1296000" cy="316800"/>
          </a:xfrm>
          <a:prstGeom prst="rect">
            <a:avLst/>
          </a:prstGeom>
          <a:noFill/>
          <a:ln w="9525" cap="flat" cmpd="sng" algn="ctr">
            <a:solidFill>
              <a:srgbClr val="00578D"/>
            </a:solidFill>
            <a:prstDash val="solid"/>
            <a:miter lim="800000"/>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Coordination et planification des activités</a:t>
            </a:r>
          </a:p>
        </p:txBody>
      </p:sp>
      <p:sp>
        <p:nvSpPr>
          <p:cNvPr id="137" name="Rectangle 136">
            <a:extLst>
              <a:ext uri="{FF2B5EF4-FFF2-40B4-BE49-F238E27FC236}">
                <a16:creationId xmlns:a16="http://schemas.microsoft.com/office/drawing/2014/main" id="{ADEDF7E2-73B3-4729-93E4-E06399BD80CF}"/>
              </a:ext>
            </a:extLst>
          </p:cNvPr>
          <p:cNvSpPr/>
          <p:nvPr/>
        </p:nvSpPr>
        <p:spPr>
          <a:xfrm>
            <a:off x="6308791" y="3107113"/>
            <a:ext cx="1296000" cy="316800"/>
          </a:xfrm>
          <a:prstGeom prst="rect">
            <a:avLst/>
          </a:prstGeom>
          <a:noFill/>
          <a:ln w="9525" cap="flat" cmpd="sng" algn="ctr">
            <a:solidFill>
              <a:srgbClr val="00578D"/>
            </a:solidFill>
            <a:prstDash val="solid"/>
            <a:miter lim="800000"/>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Gestion des rendez-vous / plannings</a:t>
            </a:r>
          </a:p>
        </p:txBody>
      </p:sp>
      <p:sp>
        <p:nvSpPr>
          <p:cNvPr id="138" name="Rectangle 137">
            <a:extLst>
              <a:ext uri="{FF2B5EF4-FFF2-40B4-BE49-F238E27FC236}">
                <a16:creationId xmlns:a16="http://schemas.microsoft.com/office/drawing/2014/main" id="{08B31F8C-CD05-4C8A-8DF4-55E12790DDAF}"/>
              </a:ext>
            </a:extLst>
          </p:cNvPr>
          <p:cNvSpPr/>
          <p:nvPr/>
        </p:nvSpPr>
        <p:spPr>
          <a:xfrm>
            <a:off x="6308791" y="3460975"/>
            <a:ext cx="1296000" cy="316800"/>
          </a:xfrm>
          <a:prstGeom prst="rect">
            <a:avLst/>
          </a:prstGeom>
          <a:noFill/>
          <a:ln w="9525" cap="flat" cmpd="sng" algn="ctr">
            <a:solidFill>
              <a:srgbClr val="00578D"/>
            </a:solidFill>
            <a:prstDash val="solid"/>
            <a:miter lim="800000"/>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Gestion des acteurs internes / externes</a:t>
            </a:r>
          </a:p>
        </p:txBody>
      </p:sp>
      <p:sp>
        <p:nvSpPr>
          <p:cNvPr id="135" name="Rectangle : coins arrondis 134">
            <a:extLst>
              <a:ext uri="{FF2B5EF4-FFF2-40B4-BE49-F238E27FC236}">
                <a16:creationId xmlns:a16="http://schemas.microsoft.com/office/drawing/2014/main" id="{E574EE89-A4FB-421F-80DE-5ACBDEA598A7}"/>
              </a:ext>
            </a:extLst>
          </p:cNvPr>
          <p:cNvSpPr/>
          <p:nvPr/>
        </p:nvSpPr>
        <p:spPr>
          <a:xfrm>
            <a:off x="6238200" y="4242917"/>
            <a:ext cx="1439999" cy="1800000"/>
          </a:xfrm>
          <a:prstGeom prst="roundRect">
            <a:avLst/>
          </a:prstGeom>
          <a:solidFill>
            <a:schemeClr val="accent2">
              <a:lumMod val="20000"/>
              <a:lumOff val="80000"/>
            </a:schemeClr>
          </a:solidFill>
          <a:ln w="19050" cap="flat" cmpd="sng" algn="ctr">
            <a:no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50" b="1" i="0" u="none" strike="noStrike" kern="0" cap="none" spc="0" normalizeH="0" baseline="0" noProof="0" dirty="0">
                <a:ln>
                  <a:noFill/>
                </a:ln>
                <a:solidFill>
                  <a:srgbClr val="003E64">
                    <a:lumMod val="90000"/>
                    <a:lumOff val="10000"/>
                  </a:srgbClr>
                </a:solidFill>
                <a:effectLst/>
                <a:uLnTx/>
                <a:uFillTx/>
              </a:rPr>
              <a:t>Gestion de la relation usager</a:t>
            </a:r>
          </a:p>
        </p:txBody>
      </p:sp>
      <p:sp>
        <p:nvSpPr>
          <p:cNvPr id="139" name="Rectangle 138">
            <a:extLst>
              <a:ext uri="{FF2B5EF4-FFF2-40B4-BE49-F238E27FC236}">
                <a16:creationId xmlns:a16="http://schemas.microsoft.com/office/drawing/2014/main" id="{A7C00151-7524-43AE-98D9-6BDC79DC4C99}"/>
              </a:ext>
            </a:extLst>
          </p:cNvPr>
          <p:cNvSpPr/>
          <p:nvPr/>
        </p:nvSpPr>
        <p:spPr>
          <a:xfrm>
            <a:off x="6301739" y="4483676"/>
            <a:ext cx="1296000" cy="316800"/>
          </a:xfrm>
          <a:prstGeom prst="rect">
            <a:avLst/>
          </a:prstGeom>
          <a:noFill/>
          <a:ln w="9525" cap="flat" cmpd="sng" algn="ctr">
            <a:solidFill>
              <a:srgbClr val="00578D"/>
            </a:solidFill>
            <a:prstDash val="solid"/>
            <a:miter lim="800000"/>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Gestion de la communication avec l’usager (et l’entourage)</a:t>
            </a:r>
          </a:p>
        </p:txBody>
      </p:sp>
      <p:sp>
        <p:nvSpPr>
          <p:cNvPr id="140" name="Rectangle 139">
            <a:extLst>
              <a:ext uri="{FF2B5EF4-FFF2-40B4-BE49-F238E27FC236}">
                <a16:creationId xmlns:a16="http://schemas.microsoft.com/office/drawing/2014/main" id="{271CB56E-1606-4FE8-9957-D21D5D71E8E8}"/>
              </a:ext>
            </a:extLst>
          </p:cNvPr>
          <p:cNvSpPr/>
          <p:nvPr/>
        </p:nvSpPr>
        <p:spPr>
          <a:xfrm>
            <a:off x="6301739" y="4843598"/>
            <a:ext cx="1296000" cy="316800"/>
          </a:xfrm>
          <a:prstGeom prst="rect">
            <a:avLst/>
          </a:prstGeom>
          <a:noFill/>
          <a:ln w="9525" cap="flat" cmpd="sng" algn="ctr">
            <a:solidFill>
              <a:srgbClr val="00578D"/>
            </a:solidFill>
            <a:prstDash val="solid"/>
            <a:miter lim="800000"/>
          </a:ln>
          <a:effectLst/>
        </p:spPr>
        <p:txBody>
          <a:bodyPr lIns="18000" rIns="18000" rtlCol="0" anchor="ctr"/>
          <a:lstStyle/>
          <a:p>
            <a:pPr lvl="0" algn="ctr">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Evaluation des prestations </a:t>
            </a:r>
            <a:r>
              <a:rPr lang="fr-FR" sz="800" kern="0" dirty="0">
                <a:solidFill>
                  <a:srgbClr val="44546A"/>
                </a:solidFill>
              </a:rPr>
              <a:t>par l’usager (et l’entourage)</a:t>
            </a:r>
            <a:endPar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endParaRPr>
          </a:p>
        </p:txBody>
      </p:sp>
      <p:sp>
        <p:nvSpPr>
          <p:cNvPr id="125" name="Rectangle : coins arrondis 124">
            <a:extLst>
              <a:ext uri="{FF2B5EF4-FFF2-40B4-BE49-F238E27FC236}">
                <a16:creationId xmlns:a16="http://schemas.microsoft.com/office/drawing/2014/main" id="{BC75635E-F912-4418-9932-60B2B219C09A}"/>
              </a:ext>
            </a:extLst>
          </p:cNvPr>
          <p:cNvSpPr/>
          <p:nvPr/>
        </p:nvSpPr>
        <p:spPr>
          <a:xfrm>
            <a:off x="1530556" y="4228941"/>
            <a:ext cx="1440000" cy="1800000"/>
          </a:xfrm>
          <a:prstGeom prst="roundRect">
            <a:avLst/>
          </a:prstGeom>
          <a:solidFill>
            <a:schemeClr val="accent2">
              <a:lumMod val="20000"/>
              <a:lumOff val="80000"/>
            </a:schemeClr>
          </a:solidFill>
          <a:ln w="19050" cap="flat" cmpd="sng" algn="ctr">
            <a:no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50" b="1" i="0" u="none" strike="noStrike" kern="0" cap="none" spc="0" normalizeH="0" baseline="0" noProof="0" dirty="0">
                <a:ln>
                  <a:noFill/>
                </a:ln>
                <a:solidFill>
                  <a:srgbClr val="003E64">
                    <a:lumMod val="90000"/>
                    <a:lumOff val="10000"/>
                  </a:srgbClr>
                </a:solidFill>
                <a:effectLst/>
                <a:uLnTx/>
                <a:uFillTx/>
              </a:rPr>
              <a:t>Gestion administrative</a:t>
            </a:r>
          </a:p>
        </p:txBody>
      </p:sp>
      <p:sp>
        <p:nvSpPr>
          <p:cNvPr id="127" name="Rectangle 126">
            <a:extLst>
              <a:ext uri="{FF2B5EF4-FFF2-40B4-BE49-F238E27FC236}">
                <a16:creationId xmlns:a16="http://schemas.microsoft.com/office/drawing/2014/main" id="{0A9D0C1F-ED2F-4981-8170-EDA6244C3E13}"/>
              </a:ext>
            </a:extLst>
          </p:cNvPr>
          <p:cNvSpPr/>
          <p:nvPr/>
        </p:nvSpPr>
        <p:spPr>
          <a:xfrm>
            <a:off x="1602892" y="4483676"/>
            <a:ext cx="1294057" cy="317342"/>
          </a:xfrm>
          <a:prstGeom prst="rect">
            <a:avLst/>
          </a:prstGeom>
          <a:noFill/>
          <a:ln w="9525" cap="flat" cmpd="sng" algn="ctr">
            <a:solidFill>
              <a:srgbClr val="00578D"/>
            </a:solidFill>
            <a:prstDash val="solid"/>
            <a:miter lim="800000"/>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Gestion du dossier administratif</a:t>
            </a:r>
          </a:p>
        </p:txBody>
      </p:sp>
      <p:sp>
        <p:nvSpPr>
          <p:cNvPr id="128" name="Rectangle 127">
            <a:extLst>
              <a:ext uri="{FF2B5EF4-FFF2-40B4-BE49-F238E27FC236}">
                <a16:creationId xmlns:a16="http://schemas.microsoft.com/office/drawing/2014/main" id="{8E8438C7-5E79-4F09-A6D2-D110938F8DFA}"/>
              </a:ext>
            </a:extLst>
          </p:cNvPr>
          <p:cNvSpPr/>
          <p:nvPr/>
        </p:nvSpPr>
        <p:spPr>
          <a:xfrm>
            <a:off x="1602892" y="4843598"/>
            <a:ext cx="1294058" cy="317342"/>
          </a:xfrm>
          <a:prstGeom prst="rect">
            <a:avLst/>
          </a:prstGeom>
          <a:noFill/>
          <a:ln w="9525" cap="flat" cmpd="sng" algn="ctr">
            <a:solidFill>
              <a:srgbClr val="00578D"/>
            </a:solidFill>
            <a:prstDash val="solid"/>
            <a:miter lim="800000"/>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Gestion</a:t>
            </a:r>
            <a:r>
              <a:rPr lang="fr-FR" sz="800" kern="0" dirty="0">
                <a:solidFill>
                  <a:srgbClr val="44546A"/>
                </a:solidFill>
                <a:latin typeface="Calibri" panose="020F0502020204030204"/>
              </a:rPr>
              <a:t> des prestations sociales</a:t>
            </a:r>
            <a:endPar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endParaRPr>
          </a:p>
        </p:txBody>
      </p:sp>
      <p:sp>
        <p:nvSpPr>
          <p:cNvPr id="129" name="Rectangle 128">
            <a:extLst>
              <a:ext uri="{FF2B5EF4-FFF2-40B4-BE49-F238E27FC236}">
                <a16:creationId xmlns:a16="http://schemas.microsoft.com/office/drawing/2014/main" id="{D148CDE1-0771-4C13-A248-AFBCA545F80E}"/>
              </a:ext>
            </a:extLst>
          </p:cNvPr>
          <p:cNvSpPr/>
          <p:nvPr/>
        </p:nvSpPr>
        <p:spPr>
          <a:xfrm>
            <a:off x="1602892" y="5203520"/>
            <a:ext cx="1294058" cy="317342"/>
          </a:xfrm>
          <a:prstGeom prst="rect">
            <a:avLst/>
          </a:prstGeom>
          <a:noFill/>
          <a:ln w="9525" cap="flat" cmpd="sng" algn="ctr">
            <a:solidFill>
              <a:srgbClr val="00578D"/>
            </a:solidFill>
            <a:prstDash val="solid"/>
            <a:miter lim="800000"/>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Gestion de l’entourage</a:t>
            </a:r>
          </a:p>
        </p:txBody>
      </p:sp>
      <p:sp>
        <p:nvSpPr>
          <p:cNvPr id="120" name="Rectangle 119">
            <a:extLst>
              <a:ext uri="{FF2B5EF4-FFF2-40B4-BE49-F238E27FC236}">
                <a16:creationId xmlns:a16="http://schemas.microsoft.com/office/drawing/2014/main" id="{D148CDE1-0771-4C13-A248-AFBCA545F80E}"/>
              </a:ext>
            </a:extLst>
          </p:cNvPr>
          <p:cNvSpPr/>
          <p:nvPr/>
        </p:nvSpPr>
        <p:spPr>
          <a:xfrm>
            <a:off x="1602892" y="5563441"/>
            <a:ext cx="1289426" cy="317342"/>
          </a:xfrm>
          <a:prstGeom prst="rect">
            <a:avLst/>
          </a:prstGeom>
          <a:noFill/>
          <a:ln w="9525" cap="flat" cmpd="sng" algn="ctr">
            <a:solidFill>
              <a:srgbClr val="00578D"/>
            </a:solidFill>
            <a:prstDash val="solid"/>
            <a:miter lim="800000"/>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Gestion de la contractualisation</a:t>
            </a:r>
          </a:p>
        </p:txBody>
      </p:sp>
      <p:sp>
        <p:nvSpPr>
          <p:cNvPr id="94" name="Rectangle : coins arrondis 46">
            <a:extLst>
              <a:ext uri="{FF2B5EF4-FFF2-40B4-BE49-F238E27FC236}">
                <a16:creationId xmlns:a16="http://schemas.microsoft.com/office/drawing/2014/main" id="{E933716C-6BDE-49FC-A07B-B903146E3F02}"/>
              </a:ext>
            </a:extLst>
          </p:cNvPr>
          <p:cNvSpPr/>
          <p:nvPr/>
        </p:nvSpPr>
        <p:spPr>
          <a:xfrm>
            <a:off x="265852" y="5501530"/>
            <a:ext cx="946800" cy="297881"/>
          </a:xfrm>
          <a:prstGeom prst="roundRect">
            <a:avLst/>
          </a:prstGeom>
          <a:solidFill>
            <a:schemeClr val="accent6">
              <a:lumMod val="20000"/>
              <a:lumOff val="80000"/>
            </a:schemeClr>
          </a:solidFill>
          <a:ln w="19050" cap="flat" cmpd="sng" algn="ctr">
            <a:noFill/>
            <a:prstDash val="solid"/>
            <a:miter lim="800000"/>
          </a:ln>
          <a:effectLst/>
        </p:spPr>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800" b="1" i="0" u="none" strike="noStrike" kern="0" cap="none" spc="0" normalizeH="0" baseline="0" noProof="0" dirty="0">
                <a:ln>
                  <a:noFill/>
                </a:ln>
                <a:solidFill>
                  <a:srgbClr val="003E64">
                    <a:lumMod val="90000"/>
                    <a:lumOff val="10000"/>
                  </a:srgbClr>
                </a:solidFill>
                <a:effectLst/>
                <a:uLnTx/>
                <a:uFillTx/>
                <a:latin typeface="Calibri" panose="020F0502020204030204"/>
                <a:ea typeface="+mn-ea"/>
                <a:cs typeface="+mn-cs"/>
              </a:rPr>
              <a:t>Gestion de la production **</a:t>
            </a:r>
          </a:p>
        </p:txBody>
      </p:sp>
      <p:sp>
        <p:nvSpPr>
          <p:cNvPr id="95" name="Rectangle : coins arrondis 49">
            <a:extLst>
              <a:ext uri="{FF2B5EF4-FFF2-40B4-BE49-F238E27FC236}">
                <a16:creationId xmlns:a16="http://schemas.microsoft.com/office/drawing/2014/main" id="{08606A1D-82F4-452B-B208-CA9F60422464}"/>
              </a:ext>
            </a:extLst>
          </p:cNvPr>
          <p:cNvSpPr/>
          <p:nvPr/>
        </p:nvSpPr>
        <p:spPr>
          <a:xfrm>
            <a:off x="265852" y="5866508"/>
            <a:ext cx="946800" cy="297881"/>
          </a:xfrm>
          <a:prstGeom prst="roundRect">
            <a:avLst/>
          </a:prstGeom>
          <a:solidFill>
            <a:schemeClr val="accent6">
              <a:lumMod val="20000"/>
              <a:lumOff val="80000"/>
            </a:schemeClr>
          </a:solidFill>
          <a:ln w="19050" cap="flat" cmpd="sng" algn="ctr">
            <a:noFill/>
            <a:prstDash val="solid"/>
            <a:miter lim="800000"/>
          </a:ln>
          <a:effectLst/>
        </p:spPr>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800" b="1" i="0" u="none" strike="noStrike" kern="0" cap="none" spc="0" normalizeH="0" baseline="0" noProof="0" dirty="0">
                <a:ln>
                  <a:noFill/>
                </a:ln>
                <a:solidFill>
                  <a:srgbClr val="003E64">
                    <a:lumMod val="90000"/>
                    <a:lumOff val="10000"/>
                  </a:srgbClr>
                </a:solidFill>
                <a:effectLst/>
                <a:uLnTx/>
                <a:uFillTx/>
                <a:latin typeface="Calibri" panose="020F0502020204030204"/>
                <a:ea typeface="+mn-ea"/>
                <a:cs typeface="+mn-cs"/>
              </a:rPr>
              <a:t>Gestion des</a:t>
            </a:r>
            <a:r>
              <a:rPr kumimoji="0" lang="fr-FR" sz="800" b="1" i="0" u="none" strike="noStrike" kern="0" cap="none" spc="0" normalizeH="0" noProof="0" dirty="0">
                <a:ln>
                  <a:noFill/>
                </a:ln>
                <a:solidFill>
                  <a:srgbClr val="003E64">
                    <a:lumMod val="90000"/>
                    <a:lumOff val="10000"/>
                  </a:srgbClr>
                </a:solidFill>
                <a:effectLst/>
                <a:uLnTx/>
                <a:uFillTx/>
                <a:latin typeface="Calibri" panose="020F0502020204030204"/>
                <a:ea typeface="+mn-ea"/>
                <a:cs typeface="+mn-cs"/>
              </a:rPr>
              <a:t> clients **</a:t>
            </a:r>
            <a:endParaRPr kumimoji="0" lang="fr-FR" sz="800" b="1" i="0" u="none" strike="noStrike" kern="0" cap="none" spc="0" normalizeH="0" baseline="0" noProof="0" dirty="0">
              <a:ln>
                <a:noFill/>
              </a:ln>
              <a:solidFill>
                <a:srgbClr val="003E64">
                  <a:lumMod val="90000"/>
                  <a:lumOff val="10000"/>
                </a:srgbClr>
              </a:solidFill>
              <a:effectLst/>
              <a:uLnTx/>
              <a:uFillTx/>
              <a:latin typeface="Calibri" panose="020F0502020204030204"/>
              <a:ea typeface="+mn-ea"/>
              <a:cs typeface="+mn-cs"/>
            </a:endParaRPr>
          </a:p>
        </p:txBody>
      </p:sp>
      <p:sp>
        <p:nvSpPr>
          <p:cNvPr id="23" name="Rectangle 22">
            <a:extLst>
              <a:ext uri="{FF2B5EF4-FFF2-40B4-BE49-F238E27FC236}">
                <a16:creationId xmlns:a16="http://schemas.microsoft.com/office/drawing/2014/main" id="{C32D3B99-B2DA-4CFF-8E60-5C9873A6E1C4}"/>
              </a:ext>
            </a:extLst>
          </p:cNvPr>
          <p:cNvSpPr/>
          <p:nvPr/>
        </p:nvSpPr>
        <p:spPr>
          <a:xfrm>
            <a:off x="369481" y="1715652"/>
            <a:ext cx="8347799" cy="155906"/>
          </a:xfrm>
          <a:prstGeom prst="rect">
            <a:avLst/>
          </a:prstGeom>
          <a:solidFill>
            <a:srgbClr val="00578D"/>
          </a:solidFill>
          <a:ln w="19050" cap="flat" cmpd="sng" algn="ctr">
            <a:solidFill>
              <a:srgbClr val="00578D"/>
            </a:solid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100" b="1" i="0" u="none" strike="noStrike" kern="0" cap="none" spc="0" normalizeH="0" baseline="0" noProof="0" dirty="0">
              <a:ln>
                <a:noFill/>
              </a:ln>
              <a:solidFill>
                <a:srgbClr val="003E64">
                  <a:lumMod val="90000"/>
                  <a:lumOff val="10000"/>
                </a:srgbClr>
              </a:solidFill>
              <a:effectLst/>
              <a:uLnTx/>
              <a:uFillTx/>
            </a:endParaRPr>
          </a:p>
        </p:txBody>
      </p:sp>
      <p:sp>
        <p:nvSpPr>
          <p:cNvPr id="96" name="ZoneTexte 95">
            <a:extLst>
              <a:ext uri="{FF2B5EF4-FFF2-40B4-BE49-F238E27FC236}">
                <a16:creationId xmlns:a16="http://schemas.microsoft.com/office/drawing/2014/main" id="{85DC71BE-3B71-40DD-8362-47DF837177A8}"/>
              </a:ext>
            </a:extLst>
          </p:cNvPr>
          <p:cNvSpPr txBox="1"/>
          <p:nvPr/>
        </p:nvSpPr>
        <p:spPr>
          <a:xfrm>
            <a:off x="1652808" y="1667473"/>
            <a:ext cx="5011323" cy="2616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100" b="1" i="1" u="none" strike="noStrike" kern="0" cap="none" spc="0" normalizeH="0" baseline="0" noProof="0" dirty="0">
                <a:ln>
                  <a:noFill/>
                </a:ln>
                <a:solidFill>
                  <a:prstClr val="white"/>
                </a:solidFill>
                <a:effectLst/>
                <a:uLnTx/>
                <a:uFillTx/>
              </a:rPr>
              <a:t>Lien Médico-social – Social – Etablissements sanitaires – Professionnels libéraux</a:t>
            </a:r>
          </a:p>
        </p:txBody>
      </p:sp>
      <p:sp>
        <p:nvSpPr>
          <p:cNvPr id="91" name="Rectangle : coins arrondis 90">
            <a:extLst>
              <a:ext uri="{FF2B5EF4-FFF2-40B4-BE49-F238E27FC236}">
                <a16:creationId xmlns:a16="http://schemas.microsoft.com/office/drawing/2014/main" id="{1C69F5EC-D14A-4AAC-A9CF-93F7396A76F9}"/>
              </a:ext>
            </a:extLst>
          </p:cNvPr>
          <p:cNvSpPr/>
          <p:nvPr/>
        </p:nvSpPr>
        <p:spPr>
          <a:xfrm>
            <a:off x="265852" y="4771572"/>
            <a:ext cx="946800" cy="297881"/>
          </a:xfrm>
          <a:prstGeom prst="roundRect">
            <a:avLst/>
          </a:prstGeom>
          <a:solidFill>
            <a:schemeClr val="accent6">
              <a:lumMod val="20000"/>
              <a:lumOff val="80000"/>
            </a:schemeClr>
          </a:solidFill>
          <a:ln w="19050" cap="flat" cmpd="sng" algn="ctr">
            <a:noFill/>
            <a:prstDash val="solid"/>
            <a:miter lim="800000"/>
          </a:ln>
          <a:effectLst/>
        </p:spPr>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750" b="1" kern="0" dirty="0">
                <a:solidFill>
                  <a:srgbClr val="00578D"/>
                </a:solidFill>
                <a:latin typeface="Calibri" panose="020F0502020204030204"/>
              </a:rPr>
              <a:t>Gestion des données personnelles</a:t>
            </a:r>
          </a:p>
        </p:txBody>
      </p:sp>
      <p:sp>
        <p:nvSpPr>
          <p:cNvPr id="92" name="Rectangle : coins arrondis 91">
            <a:extLst>
              <a:ext uri="{FF2B5EF4-FFF2-40B4-BE49-F238E27FC236}">
                <a16:creationId xmlns:a16="http://schemas.microsoft.com/office/drawing/2014/main" id="{4ED8D6DE-3A1E-456A-89D8-32CBBD2E0BC3}"/>
              </a:ext>
            </a:extLst>
          </p:cNvPr>
          <p:cNvSpPr/>
          <p:nvPr/>
        </p:nvSpPr>
        <p:spPr>
          <a:xfrm>
            <a:off x="265852" y="5136551"/>
            <a:ext cx="946800" cy="297881"/>
          </a:xfrm>
          <a:prstGeom prst="roundRect">
            <a:avLst/>
          </a:prstGeom>
          <a:solidFill>
            <a:schemeClr val="accent6">
              <a:lumMod val="20000"/>
              <a:lumOff val="80000"/>
            </a:schemeClr>
          </a:solidFill>
          <a:ln w="19050" cap="flat" cmpd="sng" algn="ctr">
            <a:noFill/>
            <a:prstDash val="solid"/>
            <a:miter lim="800000"/>
          </a:ln>
          <a:effectLst/>
        </p:spPr>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800" b="1" i="0" u="none" strike="noStrike" kern="0" cap="none" spc="0" normalizeH="0" baseline="0" noProof="0" dirty="0">
                <a:ln>
                  <a:noFill/>
                </a:ln>
                <a:solidFill>
                  <a:srgbClr val="003E64">
                    <a:lumMod val="90000"/>
                    <a:lumOff val="10000"/>
                  </a:srgbClr>
                </a:solidFill>
                <a:effectLst/>
                <a:uLnTx/>
                <a:uFillTx/>
                <a:latin typeface="Calibri" panose="020F0502020204030204"/>
                <a:ea typeface="+mn-ea"/>
                <a:cs typeface="+mn-cs"/>
              </a:rPr>
              <a:t>Gestion de l’activité</a:t>
            </a:r>
          </a:p>
        </p:txBody>
      </p:sp>
      <p:sp>
        <p:nvSpPr>
          <p:cNvPr id="88" name="Rectangle : coins arrondis 99">
            <a:extLst>
              <a:ext uri="{FF2B5EF4-FFF2-40B4-BE49-F238E27FC236}">
                <a16:creationId xmlns:a16="http://schemas.microsoft.com/office/drawing/2014/main" id="{A940EDF2-35BB-4835-8C0B-1748C29AAD0A}"/>
              </a:ext>
            </a:extLst>
          </p:cNvPr>
          <p:cNvSpPr/>
          <p:nvPr/>
        </p:nvSpPr>
        <p:spPr>
          <a:xfrm>
            <a:off x="7916406" y="5819455"/>
            <a:ext cx="944098" cy="344934"/>
          </a:xfrm>
          <a:prstGeom prst="roundRect">
            <a:avLst/>
          </a:prstGeom>
          <a:solidFill>
            <a:schemeClr val="bg1">
              <a:lumMod val="85000"/>
            </a:schemeClr>
          </a:solidFill>
          <a:ln w="19050" cap="flat" cmpd="sng" algn="ctr">
            <a:noFill/>
            <a:prstDash val="solid"/>
            <a:miter lim="800000"/>
          </a:ln>
          <a:effectLst/>
        </p:spPr>
        <p:txBody>
          <a:bodyPr lIns="0" rIns="0" rtlCol="0" anchor="t"/>
          <a:lstStyle/>
          <a:p>
            <a:pPr algn="ctr" defTabSz="685800">
              <a:defRPr/>
            </a:pPr>
            <a:endParaRPr lang="fr-FR" sz="825" b="1" kern="0" dirty="0">
              <a:solidFill>
                <a:srgbClr val="003E64">
                  <a:lumMod val="90000"/>
                  <a:lumOff val="10000"/>
                </a:srgbClr>
              </a:solidFill>
              <a:latin typeface="Calibri" panose="020F0502020204030204"/>
            </a:endParaRPr>
          </a:p>
        </p:txBody>
      </p:sp>
      <p:grpSp>
        <p:nvGrpSpPr>
          <p:cNvPr id="89" name="Groupe 88">
            <a:extLst>
              <a:ext uri="{FF2B5EF4-FFF2-40B4-BE49-F238E27FC236}">
                <a16:creationId xmlns:a16="http://schemas.microsoft.com/office/drawing/2014/main" id="{C6BA604F-C29A-4227-A96B-8B52D45BAE64}"/>
              </a:ext>
            </a:extLst>
          </p:cNvPr>
          <p:cNvGrpSpPr/>
          <p:nvPr/>
        </p:nvGrpSpPr>
        <p:grpSpPr>
          <a:xfrm>
            <a:off x="7861804" y="5625427"/>
            <a:ext cx="1036800" cy="600250"/>
            <a:chOff x="8272543" y="5507228"/>
            <a:chExt cx="792000" cy="702000"/>
          </a:xfrm>
        </p:grpSpPr>
        <p:pic>
          <p:nvPicPr>
            <p:cNvPr id="98" name="Graphique 32" descr="Base de données">
              <a:extLst>
                <a:ext uri="{FF2B5EF4-FFF2-40B4-BE49-F238E27FC236}">
                  <a16:creationId xmlns:a16="http://schemas.microsoft.com/office/drawing/2014/main" id="{7FCDC339-7409-4564-9011-26AB71B2F59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8326518" y="5728285"/>
              <a:ext cx="173293" cy="160980"/>
            </a:xfrm>
            <a:prstGeom prst="rect">
              <a:avLst/>
            </a:prstGeom>
          </p:spPr>
        </p:pic>
        <p:sp>
          <p:nvSpPr>
            <p:cNvPr id="101" name="Rectangle : coins arrondis 30">
              <a:extLst>
                <a:ext uri="{FF2B5EF4-FFF2-40B4-BE49-F238E27FC236}">
                  <a16:creationId xmlns:a16="http://schemas.microsoft.com/office/drawing/2014/main" id="{15DD8FFC-FACC-4A3A-ACBF-75E86CE810B8}"/>
                </a:ext>
              </a:extLst>
            </p:cNvPr>
            <p:cNvSpPr/>
            <p:nvPr/>
          </p:nvSpPr>
          <p:spPr>
            <a:xfrm>
              <a:off x="8272543" y="5507228"/>
              <a:ext cx="792000" cy="702000"/>
            </a:xfrm>
            <a:prstGeom prst="roundRect">
              <a:avLst>
                <a:gd name="adj" fmla="val 3844"/>
              </a:avLst>
            </a:prstGeom>
            <a:noFill/>
            <a:ln w="22225" cap="flat" cmpd="sng" algn="ctr">
              <a:solidFill>
                <a:srgbClr val="15B8D6">
                  <a:lumMod val="50000"/>
                </a:srgbClr>
              </a:solidFill>
              <a:prstDash val="sysDash"/>
              <a:miter lim="800000"/>
            </a:ln>
            <a:effectLst/>
          </p:spPr>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900" b="1" kern="0" dirty="0">
                  <a:solidFill>
                    <a:srgbClr val="52646D"/>
                  </a:solidFill>
                  <a:latin typeface="Calibri" panose="020F0502020204030204"/>
                </a:rPr>
                <a:t>Infrastructure</a:t>
              </a:r>
              <a:endParaRPr kumimoji="0" lang="fr-FR" sz="900" b="1" i="0" u="none" strike="noStrike" kern="0" cap="none" spc="0" normalizeH="0" baseline="0" noProof="0" dirty="0">
                <a:ln>
                  <a:noFill/>
                </a:ln>
                <a:solidFill>
                  <a:srgbClr val="52646D"/>
                </a:solidFill>
                <a:effectLst/>
                <a:uLnTx/>
                <a:uFillTx/>
                <a:latin typeface="Calibri" panose="020F0502020204030204"/>
                <a:ea typeface="+mn-ea"/>
                <a:cs typeface="+mn-cs"/>
              </a:endParaRPr>
            </a:p>
          </p:txBody>
        </p:sp>
      </p:grpSp>
      <p:sp>
        <p:nvSpPr>
          <p:cNvPr id="102" name="Rectangle : coins arrondis 29">
            <a:extLst>
              <a:ext uri="{FF2B5EF4-FFF2-40B4-BE49-F238E27FC236}">
                <a16:creationId xmlns:a16="http://schemas.microsoft.com/office/drawing/2014/main" id="{1E3ABD8C-3282-4B25-803F-86B631E5F25E}"/>
              </a:ext>
            </a:extLst>
          </p:cNvPr>
          <p:cNvSpPr/>
          <p:nvPr/>
        </p:nvSpPr>
        <p:spPr>
          <a:xfrm>
            <a:off x="7893944" y="3561810"/>
            <a:ext cx="940430" cy="459837"/>
          </a:xfrm>
          <a:prstGeom prst="roundRect">
            <a:avLst/>
          </a:prstGeom>
          <a:solidFill>
            <a:schemeClr val="accent4">
              <a:lumMod val="20000"/>
              <a:lumOff val="80000"/>
            </a:schemeClr>
          </a:solidFill>
          <a:ln w="19050" cap="flat" cmpd="sng" algn="ctr">
            <a:noFill/>
            <a:prstDash val="solid"/>
            <a:miter lim="800000"/>
          </a:ln>
          <a:effectLst/>
        </p:spPr>
        <p:txBody>
          <a:bodyPr lIns="36000" rIns="36000" rtlCol="0" anchor="ctr"/>
          <a:lstStyle/>
          <a:p>
            <a:pPr lvl="0" algn="ctr">
              <a:defRPr/>
            </a:pPr>
            <a:r>
              <a:rPr lang="fr-FR" sz="800" b="1" kern="0" dirty="0">
                <a:solidFill>
                  <a:srgbClr val="003E64">
                    <a:lumMod val="90000"/>
                    <a:lumOff val="10000"/>
                  </a:srgbClr>
                </a:solidFill>
                <a:latin typeface="Calibri" panose="020F0502020204030204"/>
              </a:rPr>
              <a:t>Gestion </a:t>
            </a:r>
            <a:r>
              <a:rPr lang="fr-FR" sz="800" b="1" kern="0" dirty="0">
                <a:solidFill>
                  <a:srgbClr val="003E64">
                    <a:lumMod val="90000"/>
                    <a:lumOff val="10000"/>
                  </a:srgbClr>
                </a:solidFill>
              </a:rPr>
              <a:t>des dons, des adhérents et des bénévoles</a:t>
            </a:r>
            <a:endParaRPr kumimoji="0" lang="fr-FR" sz="800" b="1" i="0" u="none" strike="noStrike" kern="0" cap="none" spc="0" normalizeH="0" baseline="0" noProof="0" dirty="0">
              <a:ln>
                <a:noFill/>
              </a:ln>
              <a:solidFill>
                <a:srgbClr val="003E64">
                  <a:lumMod val="90000"/>
                  <a:lumOff val="10000"/>
                </a:srgbClr>
              </a:solidFill>
              <a:effectLst/>
              <a:uLnTx/>
              <a:uFillTx/>
              <a:latin typeface="Calibri" panose="020F0502020204030204"/>
              <a:ea typeface="+mn-ea"/>
              <a:cs typeface="+mn-cs"/>
            </a:endParaRPr>
          </a:p>
        </p:txBody>
      </p:sp>
      <p:sp>
        <p:nvSpPr>
          <p:cNvPr id="104" name="Rectangle : coins arrondis 30">
            <a:extLst>
              <a:ext uri="{FF2B5EF4-FFF2-40B4-BE49-F238E27FC236}">
                <a16:creationId xmlns:a16="http://schemas.microsoft.com/office/drawing/2014/main" id="{D284AC80-55D3-4F83-AC11-A6143DD3F15B}"/>
              </a:ext>
            </a:extLst>
          </p:cNvPr>
          <p:cNvSpPr/>
          <p:nvPr/>
        </p:nvSpPr>
        <p:spPr>
          <a:xfrm>
            <a:off x="7852851" y="3386053"/>
            <a:ext cx="1036800" cy="702074"/>
          </a:xfrm>
          <a:prstGeom prst="roundRect">
            <a:avLst>
              <a:gd name="adj" fmla="val 3844"/>
            </a:avLst>
          </a:prstGeom>
          <a:noFill/>
          <a:ln w="22225" cap="flat" cmpd="sng" algn="ctr">
            <a:solidFill>
              <a:srgbClr val="15B8D6">
                <a:lumMod val="50000"/>
              </a:srgbClr>
            </a:solidFill>
            <a:prstDash val="sysDash"/>
            <a:miter lim="800000"/>
          </a:ln>
          <a:effectLst/>
        </p:spPr>
        <p:txBody>
          <a:bodyPr lIns="36000" rIns="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1" i="0" u="none" strike="noStrike" kern="0" cap="none" spc="0" normalizeH="0" baseline="0" noProof="0" dirty="0">
                <a:ln>
                  <a:noFill/>
                </a:ln>
                <a:solidFill>
                  <a:srgbClr val="52646D"/>
                </a:solidFill>
                <a:effectLst/>
                <a:uLnTx/>
                <a:uFillTx/>
                <a:latin typeface="Calibri" panose="020F0502020204030204"/>
                <a:ea typeface="+mn-ea"/>
                <a:cs typeface="+mn-cs"/>
              </a:rPr>
              <a:t>Divers</a:t>
            </a:r>
          </a:p>
        </p:txBody>
      </p:sp>
      <p:sp>
        <p:nvSpPr>
          <p:cNvPr id="7" name="Titre 6"/>
          <p:cNvSpPr>
            <a:spLocks noGrp="1"/>
          </p:cNvSpPr>
          <p:nvPr>
            <p:ph type="title"/>
          </p:nvPr>
        </p:nvSpPr>
        <p:spPr>
          <a:xfrm>
            <a:off x="2271769" y="233910"/>
            <a:ext cx="6872231" cy="376035"/>
          </a:xfrm>
        </p:spPr>
        <p:txBody>
          <a:bodyPr/>
          <a:lstStyle/>
          <a:p>
            <a:r>
              <a:rPr lang="fr-FR" sz="2000" dirty="0"/>
              <a:t>Cartographie fonctionnelle du SI d’un ESMS</a:t>
            </a:r>
          </a:p>
        </p:txBody>
      </p:sp>
    </p:spTree>
    <p:extLst>
      <p:ext uri="{BB962C8B-B14F-4D97-AF65-F5344CB8AC3E}">
        <p14:creationId xmlns:p14="http://schemas.microsoft.com/office/powerpoint/2010/main" val="2934805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a:t>Détail des blocs fonctionnels</a:t>
            </a:r>
          </a:p>
        </p:txBody>
      </p:sp>
      <p:sp>
        <p:nvSpPr>
          <p:cNvPr id="5" name="Espace réservé du texte 4"/>
          <p:cNvSpPr>
            <a:spLocks noGrp="1"/>
          </p:cNvSpPr>
          <p:nvPr>
            <p:ph type="body" sz="quarter" idx="10"/>
          </p:nvPr>
        </p:nvSpPr>
        <p:spPr/>
        <p:txBody>
          <a:bodyPr/>
          <a:lstStyle/>
          <a:p>
            <a:r>
              <a:rPr lang="fr-FR" dirty="0"/>
              <a:t>Présentation par bloc fonctionnel</a:t>
            </a:r>
          </a:p>
        </p:txBody>
      </p:sp>
      <p:sp>
        <p:nvSpPr>
          <p:cNvPr id="6" name="Espace réservé du texte 5"/>
          <p:cNvSpPr>
            <a:spLocks noGrp="1"/>
          </p:cNvSpPr>
          <p:nvPr>
            <p:ph type="body" sz="quarter" idx="11"/>
          </p:nvPr>
        </p:nvSpPr>
        <p:spPr/>
        <p:txBody>
          <a:bodyPr/>
          <a:lstStyle/>
          <a:p>
            <a:endParaRPr lang="fr-FR"/>
          </a:p>
        </p:txBody>
      </p:sp>
    </p:spTree>
    <p:extLst>
      <p:ext uri="{BB962C8B-B14F-4D97-AF65-F5344CB8AC3E}">
        <p14:creationId xmlns:p14="http://schemas.microsoft.com/office/powerpoint/2010/main" val="1645945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Rectangle : coins arrondis 30">
            <a:extLst>
              <a:ext uri="{FF2B5EF4-FFF2-40B4-BE49-F238E27FC236}">
                <a16:creationId xmlns:a16="http://schemas.microsoft.com/office/drawing/2014/main" id="{231C977F-E498-4A38-A228-DCE61D3F8636}"/>
              </a:ext>
            </a:extLst>
          </p:cNvPr>
          <p:cNvSpPr/>
          <p:nvPr/>
        </p:nvSpPr>
        <p:spPr>
          <a:xfrm>
            <a:off x="145457" y="1394333"/>
            <a:ext cx="8841582" cy="5320792"/>
          </a:xfrm>
          <a:prstGeom prst="roundRect">
            <a:avLst>
              <a:gd name="adj" fmla="val 3844"/>
            </a:avLst>
          </a:prstGeom>
          <a:noFill/>
          <a:ln w="22225" cap="flat" cmpd="sng" algn="ctr">
            <a:solidFill>
              <a:srgbClr val="15B8D6">
                <a:lumMod val="50000"/>
              </a:srgbClr>
            </a:solidFill>
            <a:prstDash val="sysDash"/>
            <a:miter lim="800000"/>
          </a:ln>
          <a:effectLst/>
        </p:spPr>
        <p:txBody>
          <a:bodyPr rtlCol="0" anchor="t"/>
          <a:lstStyle/>
          <a:p>
            <a:pPr defTabSz="685800">
              <a:defRPr/>
            </a:pPr>
            <a:r>
              <a:rPr lang="fr-FR" sz="1350" b="1" kern="0" dirty="0">
                <a:solidFill>
                  <a:srgbClr val="52646D"/>
                </a:solidFill>
                <a:latin typeface="Calibri" panose="020F0502020204030204"/>
              </a:rPr>
              <a:t>Fonctions support</a:t>
            </a:r>
          </a:p>
        </p:txBody>
      </p:sp>
      <p:pic>
        <p:nvPicPr>
          <p:cNvPr id="98" name="Graphique 97" descr="Liste de vérification">
            <a:extLst>
              <a:ext uri="{FF2B5EF4-FFF2-40B4-BE49-F238E27FC236}">
                <a16:creationId xmlns:a16="http://schemas.microsoft.com/office/drawing/2014/main" id="{06FEED2B-4230-4ABC-B8F8-E3F287CF73E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682939" y="1464872"/>
            <a:ext cx="237660" cy="237660"/>
          </a:xfrm>
          <a:prstGeom prst="rect">
            <a:avLst/>
          </a:prstGeom>
        </p:spPr>
      </p:pic>
      <p:grpSp>
        <p:nvGrpSpPr>
          <p:cNvPr id="36" name="Groupe 35">
            <a:extLst>
              <a:ext uri="{FF2B5EF4-FFF2-40B4-BE49-F238E27FC236}">
                <a16:creationId xmlns:a16="http://schemas.microsoft.com/office/drawing/2014/main" id="{0E1C999F-0B19-4ECB-BA3E-65DE297C51A9}"/>
              </a:ext>
            </a:extLst>
          </p:cNvPr>
          <p:cNvGrpSpPr/>
          <p:nvPr/>
        </p:nvGrpSpPr>
        <p:grpSpPr>
          <a:xfrm>
            <a:off x="244086" y="5624340"/>
            <a:ext cx="2846298" cy="894067"/>
            <a:chOff x="244086" y="5624340"/>
            <a:chExt cx="2846298" cy="894067"/>
          </a:xfrm>
        </p:grpSpPr>
        <p:sp>
          <p:nvSpPr>
            <p:cNvPr id="10" name="Rectangle : coins arrondis 9">
              <a:extLst>
                <a:ext uri="{FF2B5EF4-FFF2-40B4-BE49-F238E27FC236}">
                  <a16:creationId xmlns:a16="http://schemas.microsoft.com/office/drawing/2014/main" id="{6F637084-CFC7-4640-892B-2385C5294D84}"/>
                </a:ext>
              </a:extLst>
            </p:cNvPr>
            <p:cNvSpPr/>
            <p:nvPr/>
          </p:nvSpPr>
          <p:spPr>
            <a:xfrm>
              <a:off x="244086" y="5624340"/>
              <a:ext cx="2846298" cy="894067"/>
            </a:xfrm>
            <a:prstGeom prst="roundRect">
              <a:avLst/>
            </a:prstGeom>
            <a:solidFill>
              <a:schemeClr val="accent6">
                <a:lumMod val="20000"/>
                <a:lumOff val="80000"/>
              </a:schemeClr>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Gestion de la maintenance (de tous types)</a:t>
              </a:r>
            </a:p>
          </p:txBody>
        </p:sp>
        <p:sp>
          <p:nvSpPr>
            <p:cNvPr id="40" name="Rectangle 39">
              <a:extLst>
                <a:ext uri="{FF2B5EF4-FFF2-40B4-BE49-F238E27FC236}">
                  <a16:creationId xmlns:a16="http://schemas.microsoft.com/office/drawing/2014/main" id="{5FD25709-F745-428A-85D6-32541E397C7B}"/>
                </a:ext>
              </a:extLst>
            </p:cNvPr>
            <p:cNvSpPr/>
            <p:nvPr/>
          </p:nvSpPr>
          <p:spPr>
            <a:xfrm>
              <a:off x="253679" y="5871744"/>
              <a:ext cx="1382400" cy="2016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du patrimoine</a:t>
              </a:r>
            </a:p>
          </p:txBody>
        </p:sp>
        <p:sp>
          <p:nvSpPr>
            <p:cNvPr id="41" name="Rectangle 40">
              <a:extLst>
                <a:ext uri="{FF2B5EF4-FFF2-40B4-BE49-F238E27FC236}">
                  <a16:creationId xmlns:a16="http://schemas.microsoft.com/office/drawing/2014/main" id="{2086AF47-66CF-4C9C-92A6-F145B6A0469E}"/>
                </a:ext>
              </a:extLst>
            </p:cNvPr>
            <p:cNvSpPr/>
            <p:nvPr/>
          </p:nvSpPr>
          <p:spPr>
            <a:xfrm>
              <a:off x="253679" y="6105308"/>
              <a:ext cx="1382400" cy="202309"/>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 la conformité / sécurité</a:t>
              </a:r>
            </a:p>
          </p:txBody>
        </p:sp>
        <p:sp>
          <p:nvSpPr>
            <p:cNvPr id="42" name="Rectangle 41">
              <a:extLst>
                <a:ext uri="{FF2B5EF4-FFF2-40B4-BE49-F238E27FC236}">
                  <a16:creationId xmlns:a16="http://schemas.microsoft.com/office/drawing/2014/main" id="{CB5623D9-9408-4CCE-B487-7184C9659E49}"/>
                </a:ext>
              </a:extLst>
            </p:cNvPr>
            <p:cNvSpPr/>
            <p:nvPr/>
          </p:nvSpPr>
          <p:spPr>
            <a:xfrm>
              <a:off x="1690559" y="5871744"/>
              <a:ext cx="1382400" cy="2016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des demandes d’intervention</a:t>
              </a:r>
            </a:p>
          </p:txBody>
        </p:sp>
      </p:grpSp>
      <p:grpSp>
        <p:nvGrpSpPr>
          <p:cNvPr id="16" name="Groupe 15">
            <a:extLst>
              <a:ext uri="{FF2B5EF4-FFF2-40B4-BE49-F238E27FC236}">
                <a16:creationId xmlns:a16="http://schemas.microsoft.com/office/drawing/2014/main" id="{5394216D-362F-42B2-8021-17D361663448}"/>
              </a:ext>
            </a:extLst>
          </p:cNvPr>
          <p:cNvGrpSpPr/>
          <p:nvPr/>
        </p:nvGrpSpPr>
        <p:grpSpPr>
          <a:xfrm>
            <a:off x="3144403" y="2983828"/>
            <a:ext cx="2847600" cy="1059754"/>
            <a:chOff x="3144403" y="2940300"/>
            <a:chExt cx="2847600" cy="1059754"/>
          </a:xfrm>
        </p:grpSpPr>
        <p:sp>
          <p:nvSpPr>
            <p:cNvPr id="11" name="Rectangle : coins arrondis 10">
              <a:extLst>
                <a:ext uri="{FF2B5EF4-FFF2-40B4-BE49-F238E27FC236}">
                  <a16:creationId xmlns:a16="http://schemas.microsoft.com/office/drawing/2014/main" id="{59BF02F5-2BB3-48A9-ACDA-B3C0605DD51F}"/>
                </a:ext>
              </a:extLst>
            </p:cNvPr>
            <p:cNvSpPr/>
            <p:nvPr/>
          </p:nvSpPr>
          <p:spPr>
            <a:xfrm>
              <a:off x="3144403" y="2940300"/>
              <a:ext cx="2847600" cy="1059754"/>
            </a:xfrm>
            <a:prstGeom prst="roundRect">
              <a:avLst/>
            </a:prstGeom>
            <a:solidFill>
              <a:schemeClr val="accent6">
                <a:lumMod val="20000"/>
                <a:lumOff val="80000"/>
              </a:schemeClr>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Gestion de l’hébergement</a:t>
              </a:r>
            </a:p>
          </p:txBody>
        </p:sp>
        <p:sp>
          <p:nvSpPr>
            <p:cNvPr id="57" name="Rectangle 56">
              <a:extLst>
                <a:ext uri="{FF2B5EF4-FFF2-40B4-BE49-F238E27FC236}">
                  <a16:creationId xmlns:a16="http://schemas.microsoft.com/office/drawing/2014/main" id="{E71CDBFB-0718-489A-AB3D-3B29799F5E30}"/>
                </a:ext>
              </a:extLst>
            </p:cNvPr>
            <p:cNvSpPr/>
            <p:nvPr/>
          </p:nvSpPr>
          <p:spPr>
            <a:xfrm>
              <a:off x="3193433" y="3205913"/>
              <a:ext cx="1346400" cy="187200"/>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700" kern="0" dirty="0">
                  <a:solidFill>
                    <a:srgbClr val="44546A"/>
                  </a:solidFill>
                  <a:latin typeface="Calibri" panose="020F0502020204030204"/>
                </a:rPr>
                <a:t>Gestion des biens immobiliers</a:t>
              </a:r>
            </a:p>
          </p:txBody>
        </p:sp>
        <p:sp>
          <p:nvSpPr>
            <p:cNvPr id="58" name="Rectangle 57">
              <a:extLst>
                <a:ext uri="{FF2B5EF4-FFF2-40B4-BE49-F238E27FC236}">
                  <a16:creationId xmlns:a16="http://schemas.microsoft.com/office/drawing/2014/main" id="{6EEF8902-902D-46DF-A6D5-527CF1439839}"/>
                </a:ext>
              </a:extLst>
            </p:cNvPr>
            <p:cNvSpPr/>
            <p:nvPr/>
          </p:nvSpPr>
          <p:spPr>
            <a:xfrm>
              <a:off x="3193433" y="3427687"/>
              <a:ext cx="1346400" cy="187200"/>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hôtelière</a:t>
              </a:r>
            </a:p>
          </p:txBody>
        </p:sp>
        <p:sp>
          <p:nvSpPr>
            <p:cNvPr id="59" name="Rectangle 58">
              <a:extLst>
                <a:ext uri="{FF2B5EF4-FFF2-40B4-BE49-F238E27FC236}">
                  <a16:creationId xmlns:a16="http://schemas.microsoft.com/office/drawing/2014/main" id="{979D95E8-F657-496D-BA60-F71E5A865017}"/>
                </a:ext>
              </a:extLst>
            </p:cNvPr>
            <p:cNvSpPr/>
            <p:nvPr/>
          </p:nvSpPr>
          <p:spPr>
            <a:xfrm>
              <a:off x="4592710" y="3205913"/>
              <a:ext cx="1346400" cy="187200"/>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 la lingerie</a:t>
              </a:r>
            </a:p>
          </p:txBody>
        </p:sp>
        <p:sp>
          <p:nvSpPr>
            <p:cNvPr id="60" name="Rectangle 59">
              <a:extLst>
                <a:ext uri="{FF2B5EF4-FFF2-40B4-BE49-F238E27FC236}">
                  <a16:creationId xmlns:a16="http://schemas.microsoft.com/office/drawing/2014/main" id="{1EAA1072-35AE-4B3D-A521-21E44B032DC1}"/>
                </a:ext>
              </a:extLst>
            </p:cNvPr>
            <p:cNvSpPr/>
            <p:nvPr/>
          </p:nvSpPr>
          <p:spPr>
            <a:xfrm>
              <a:off x="4592710" y="3427687"/>
              <a:ext cx="1346400" cy="187200"/>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 la restauration</a:t>
              </a:r>
            </a:p>
          </p:txBody>
        </p:sp>
        <p:sp>
          <p:nvSpPr>
            <p:cNvPr id="61" name="Rectangle 60">
              <a:extLst>
                <a:ext uri="{FF2B5EF4-FFF2-40B4-BE49-F238E27FC236}">
                  <a16:creationId xmlns:a16="http://schemas.microsoft.com/office/drawing/2014/main" id="{62CAE2D1-1CCD-4453-99E6-2383B6CA9E41}"/>
                </a:ext>
              </a:extLst>
            </p:cNvPr>
            <p:cNvSpPr/>
            <p:nvPr/>
          </p:nvSpPr>
          <p:spPr>
            <a:xfrm>
              <a:off x="3193433" y="3649461"/>
              <a:ext cx="1346400" cy="187200"/>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 l’économat</a:t>
              </a:r>
            </a:p>
          </p:txBody>
        </p:sp>
      </p:grpSp>
      <p:grpSp>
        <p:nvGrpSpPr>
          <p:cNvPr id="34" name="Groupe 33">
            <a:extLst>
              <a:ext uri="{FF2B5EF4-FFF2-40B4-BE49-F238E27FC236}">
                <a16:creationId xmlns:a16="http://schemas.microsoft.com/office/drawing/2014/main" id="{40D67FB9-F7C9-4F09-9C81-4E269118D6DA}"/>
              </a:ext>
            </a:extLst>
          </p:cNvPr>
          <p:cNvGrpSpPr/>
          <p:nvPr/>
        </p:nvGrpSpPr>
        <p:grpSpPr>
          <a:xfrm>
            <a:off x="244316" y="1719871"/>
            <a:ext cx="2846296" cy="1715655"/>
            <a:chOff x="244316" y="1719871"/>
            <a:chExt cx="2846296" cy="1715655"/>
          </a:xfrm>
        </p:grpSpPr>
        <p:sp>
          <p:nvSpPr>
            <p:cNvPr id="7" name="Rectangle : coins arrondis 6">
              <a:extLst>
                <a:ext uri="{FF2B5EF4-FFF2-40B4-BE49-F238E27FC236}">
                  <a16:creationId xmlns:a16="http://schemas.microsoft.com/office/drawing/2014/main" id="{5D95C7B3-3873-4AB8-A59C-73A88A9DFD1A}"/>
                </a:ext>
              </a:extLst>
            </p:cNvPr>
            <p:cNvSpPr/>
            <p:nvPr/>
          </p:nvSpPr>
          <p:spPr>
            <a:xfrm>
              <a:off x="244316" y="1719871"/>
              <a:ext cx="2846296" cy="1715655"/>
            </a:xfrm>
            <a:prstGeom prst="roundRect">
              <a:avLst/>
            </a:prstGeom>
            <a:solidFill>
              <a:schemeClr val="accent6">
                <a:lumMod val="20000"/>
                <a:lumOff val="80000"/>
              </a:schemeClr>
            </a:solidFill>
            <a:ln w="19050" cap="flat" cmpd="sng" algn="ctr">
              <a:noFill/>
              <a:prstDash val="solid"/>
              <a:miter lim="800000"/>
            </a:ln>
            <a:effectLst/>
          </p:spPr>
          <p:txBody>
            <a:bodyPr lIns="0" rIns="0" rtlCol="0" anchor="t"/>
            <a:lstStyle/>
            <a:p>
              <a:pPr algn="ctr">
                <a:defRPr/>
              </a:pPr>
              <a:r>
                <a:rPr lang="fr-FR" sz="825" b="1" kern="0" dirty="0">
                  <a:solidFill>
                    <a:srgbClr val="003E64">
                      <a:lumMod val="90000"/>
                      <a:lumOff val="10000"/>
                    </a:srgbClr>
                  </a:solidFill>
                  <a:latin typeface="Calibri" panose="020F0502020204030204"/>
                </a:rPr>
                <a:t>Gestion des RH</a:t>
              </a:r>
            </a:p>
          </p:txBody>
        </p:sp>
        <p:sp>
          <p:nvSpPr>
            <p:cNvPr id="13" name="Rectangle 12">
              <a:extLst>
                <a:ext uri="{FF2B5EF4-FFF2-40B4-BE49-F238E27FC236}">
                  <a16:creationId xmlns:a16="http://schemas.microsoft.com/office/drawing/2014/main" id="{C19CBB76-5072-4089-9454-16EA0CC84FE2}"/>
                </a:ext>
              </a:extLst>
            </p:cNvPr>
            <p:cNvSpPr/>
            <p:nvPr/>
          </p:nvSpPr>
          <p:spPr>
            <a:xfrm>
              <a:off x="289679" y="1985817"/>
              <a:ext cx="1346400" cy="216000"/>
            </a:xfrm>
            <a:prstGeom prst="rect">
              <a:avLst/>
            </a:prstGeom>
            <a:no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 la paie</a:t>
              </a:r>
            </a:p>
          </p:txBody>
        </p:sp>
        <p:sp>
          <p:nvSpPr>
            <p:cNvPr id="19" name="Rectangle 18">
              <a:extLst>
                <a:ext uri="{FF2B5EF4-FFF2-40B4-BE49-F238E27FC236}">
                  <a16:creationId xmlns:a16="http://schemas.microsoft.com/office/drawing/2014/main" id="{4E1B8150-7E49-4D89-984B-3409B5D9B166}"/>
                </a:ext>
              </a:extLst>
            </p:cNvPr>
            <p:cNvSpPr/>
            <p:nvPr/>
          </p:nvSpPr>
          <p:spPr>
            <a:xfrm>
              <a:off x="289679" y="2225726"/>
              <a:ext cx="1346400" cy="216000"/>
            </a:xfrm>
            <a:prstGeom prst="rect">
              <a:avLst/>
            </a:prstGeom>
            <a:no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du dialogue social</a:t>
              </a:r>
            </a:p>
          </p:txBody>
        </p:sp>
        <p:sp>
          <p:nvSpPr>
            <p:cNvPr id="20" name="Rectangle 19">
              <a:extLst>
                <a:ext uri="{FF2B5EF4-FFF2-40B4-BE49-F238E27FC236}">
                  <a16:creationId xmlns:a16="http://schemas.microsoft.com/office/drawing/2014/main" id="{13323DAD-6357-426E-8155-EADD7545C532}"/>
                </a:ext>
              </a:extLst>
            </p:cNvPr>
            <p:cNvSpPr/>
            <p:nvPr/>
          </p:nvSpPr>
          <p:spPr>
            <a:xfrm>
              <a:off x="1690559" y="1985817"/>
              <a:ext cx="1346400" cy="216000"/>
            </a:xfrm>
            <a:prstGeom prst="rect">
              <a:avLst/>
            </a:prstGeom>
            <a:no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des temps et activités</a:t>
              </a:r>
            </a:p>
          </p:txBody>
        </p:sp>
        <p:sp>
          <p:nvSpPr>
            <p:cNvPr id="21" name="Rectangle 20">
              <a:extLst>
                <a:ext uri="{FF2B5EF4-FFF2-40B4-BE49-F238E27FC236}">
                  <a16:creationId xmlns:a16="http://schemas.microsoft.com/office/drawing/2014/main" id="{19BE7424-E816-4302-BC8F-23B095E9B8E1}"/>
                </a:ext>
              </a:extLst>
            </p:cNvPr>
            <p:cNvSpPr/>
            <p:nvPr/>
          </p:nvSpPr>
          <p:spPr>
            <a:xfrm>
              <a:off x="1690559" y="2225726"/>
              <a:ext cx="1346400" cy="216000"/>
            </a:xfrm>
            <a:prstGeom prst="rect">
              <a:avLst/>
            </a:prstGeom>
            <a:no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du recrutement</a:t>
              </a:r>
            </a:p>
          </p:txBody>
        </p:sp>
        <p:sp>
          <p:nvSpPr>
            <p:cNvPr id="17" name="Rectangle 16">
              <a:extLst>
                <a:ext uri="{FF2B5EF4-FFF2-40B4-BE49-F238E27FC236}">
                  <a16:creationId xmlns:a16="http://schemas.microsoft.com/office/drawing/2014/main" id="{0A71A0E6-0BD2-42ED-9F60-FC9535FE2211}"/>
                </a:ext>
              </a:extLst>
            </p:cNvPr>
            <p:cNvSpPr/>
            <p:nvPr/>
          </p:nvSpPr>
          <p:spPr>
            <a:xfrm>
              <a:off x="289679" y="2465635"/>
              <a:ext cx="1346400" cy="216000"/>
            </a:xfrm>
            <a:prstGeom prst="rect">
              <a:avLst/>
            </a:prstGeom>
            <a:no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Intégration nouveaux arrivants</a:t>
              </a:r>
            </a:p>
          </p:txBody>
        </p:sp>
        <p:sp>
          <p:nvSpPr>
            <p:cNvPr id="46" name="Rectangle 45">
              <a:extLst>
                <a:ext uri="{FF2B5EF4-FFF2-40B4-BE49-F238E27FC236}">
                  <a16:creationId xmlns:a16="http://schemas.microsoft.com/office/drawing/2014/main" id="{1D9527A9-9BA2-4713-9D70-AF4D96D06517}"/>
                </a:ext>
              </a:extLst>
            </p:cNvPr>
            <p:cNvSpPr/>
            <p:nvPr/>
          </p:nvSpPr>
          <p:spPr>
            <a:xfrm>
              <a:off x="1690559" y="2465635"/>
              <a:ext cx="1346400" cy="216000"/>
            </a:xfrm>
            <a:prstGeom prst="rect">
              <a:avLst/>
            </a:prstGeom>
            <a:no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700" kern="0" dirty="0">
                  <a:solidFill>
                    <a:srgbClr val="44546A"/>
                  </a:solidFill>
                </a:rPr>
                <a:t>Gestion Prévisionnelle des Emplois et des Compétences</a:t>
              </a:r>
            </a:p>
          </p:txBody>
        </p:sp>
        <p:sp>
          <p:nvSpPr>
            <p:cNvPr id="54" name="Rectangle 53">
              <a:extLst>
                <a:ext uri="{FF2B5EF4-FFF2-40B4-BE49-F238E27FC236}">
                  <a16:creationId xmlns:a16="http://schemas.microsoft.com/office/drawing/2014/main" id="{660F9EE7-B9A8-4419-A641-9DFAE18262BD}"/>
                </a:ext>
              </a:extLst>
            </p:cNvPr>
            <p:cNvSpPr/>
            <p:nvPr/>
          </p:nvSpPr>
          <p:spPr>
            <a:xfrm>
              <a:off x="289679" y="2705544"/>
              <a:ext cx="1346400" cy="216000"/>
            </a:xfrm>
            <a:prstGeom prst="rect">
              <a:avLst/>
            </a:prstGeom>
            <a:no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700" kern="0" dirty="0">
                  <a:solidFill>
                    <a:srgbClr val="44546A"/>
                  </a:solidFill>
                </a:rPr>
                <a:t>Gestion de la formation</a:t>
              </a:r>
            </a:p>
          </p:txBody>
        </p:sp>
        <p:sp>
          <p:nvSpPr>
            <p:cNvPr id="73" name="Rectangle 72">
              <a:extLst>
                <a:ext uri="{FF2B5EF4-FFF2-40B4-BE49-F238E27FC236}">
                  <a16:creationId xmlns:a16="http://schemas.microsoft.com/office/drawing/2014/main" id="{380B6864-7AE3-4812-8ED8-D2798A7E2B49}"/>
                </a:ext>
              </a:extLst>
            </p:cNvPr>
            <p:cNvSpPr/>
            <p:nvPr/>
          </p:nvSpPr>
          <p:spPr>
            <a:xfrm>
              <a:off x="289679" y="2945454"/>
              <a:ext cx="1346400" cy="216000"/>
            </a:xfrm>
            <a:prstGeom prst="rect">
              <a:avLst/>
            </a:prstGeom>
            <a:no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lIns="68400" rIns="68400" rtlCol="0" anchor="ctr"/>
            <a:lstStyle/>
            <a:p>
              <a:pPr lvl="0" algn="ctr">
                <a:defRPr/>
              </a:pPr>
              <a:r>
                <a:rPr lang="fr-FR" sz="700" kern="0" dirty="0">
                  <a:solidFill>
                    <a:srgbClr val="44546A"/>
                  </a:solidFill>
                </a:rPr>
                <a:t>Promotion de la santé et la qualité de vie au travail</a:t>
              </a:r>
            </a:p>
          </p:txBody>
        </p:sp>
        <p:sp>
          <p:nvSpPr>
            <p:cNvPr id="74" name="Rectangle 73">
              <a:extLst>
                <a:ext uri="{FF2B5EF4-FFF2-40B4-BE49-F238E27FC236}">
                  <a16:creationId xmlns:a16="http://schemas.microsoft.com/office/drawing/2014/main" id="{9F911781-529D-419F-A45D-509E040D3EAD}"/>
                </a:ext>
              </a:extLst>
            </p:cNvPr>
            <p:cNvSpPr/>
            <p:nvPr/>
          </p:nvSpPr>
          <p:spPr>
            <a:xfrm>
              <a:off x="1690559" y="2945454"/>
              <a:ext cx="1346400" cy="216000"/>
            </a:xfrm>
            <a:prstGeom prst="rect">
              <a:avLst/>
            </a:prstGeom>
            <a:no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des accessibilités</a:t>
              </a:r>
            </a:p>
          </p:txBody>
        </p:sp>
        <p:sp>
          <p:nvSpPr>
            <p:cNvPr id="78" name="Rectangle 77">
              <a:extLst>
                <a:ext uri="{FF2B5EF4-FFF2-40B4-BE49-F238E27FC236}">
                  <a16:creationId xmlns:a16="http://schemas.microsoft.com/office/drawing/2014/main" id="{C19CBB76-5072-4089-9454-16EA0CC84FE2}"/>
                </a:ext>
              </a:extLst>
            </p:cNvPr>
            <p:cNvSpPr/>
            <p:nvPr/>
          </p:nvSpPr>
          <p:spPr>
            <a:xfrm>
              <a:off x="1690559" y="2705544"/>
              <a:ext cx="1346400" cy="216000"/>
            </a:xfrm>
            <a:prstGeom prst="rect">
              <a:avLst/>
            </a:prstGeom>
            <a:no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administrative du personnel</a:t>
              </a:r>
            </a:p>
          </p:txBody>
        </p:sp>
        <p:sp>
          <p:nvSpPr>
            <p:cNvPr id="79" name="Rectangle 78">
              <a:extLst>
                <a:ext uri="{FF2B5EF4-FFF2-40B4-BE49-F238E27FC236}">
                  <a16:creationId xmlns:a16="http://schemas.microsoft.com/office/drawing/2014/main" id="{C19CBB76-5072-4089-9454-16EA0CC84FE2}"/>
                </a:ext>
              </a:extLst>
            </p:cNvPr>
            <p:cNvSpPr/>
            <p:nvPr/>
          </p:nvSpPr>
          <p:spPr>
            <a:xfrm>
              <a:off x="971748" y="3187191"/>
              <a:ext cx="1346400" cy="216000"/>
            </a:xfrm>
            <a:prstGeom prst="rect">
              <a:avLst/>
            </a:prstGeom>
            <a:no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des carrières et mobilité</a:t>
              </a:r>
            </a:p>
          </p:txBody>
        </p:sp>
      </p:grpSp>
      <p:grpSp>
        <p:nvGrpSpPr>
          <p:cNvPr id="35" name="Groupe 34">
            <a:extLst>
              <a:ext uri="{FF2B5EF4-FFF2-40B4-BE49-F238E27FC236}">
                <a16:creationId xmlns:a16="http://schemas.microsoft.com/office/drawing/2014/main" id="{43828D40-602F-463B-8B7A-6EF1DC6229C4}"/>
              </a:ext>
            </a:extLst>
          </p:cNvPr>
          <p:cNvGrpSpPr/>
          <p:nvPr/>
        </p:nvGrpSpPr>
        <p:grpSpPr>
          <a:xfrm>
            <a:off x="244086" y="3533920"/>
            <a:ext cx="2846297" cy="1992026"/>
            <a:chOff x="244086" y="3533920"/>
            <a:chExt cx="2846297" cy="1992026"/>
          </a:xfrm>
        </p:grpSpPr>
        <p:sp>
          <p:nvSpPr>
            <p:cNvPr id="8" name="Rectangle : coins arrondis 7">
              <a:extLst>
                <a:ext uri="{FF2B5EF4-FFF2-40B4-BE49-F238E27FC236}">
                  <a16:creationId xmlns:a16="http://schemas.microsoft.com/office/drawing/2014/main" id="{2E352910-96F3-4393-871C-B3B5AE2AF1D4}"/>
                </a:ext>
              </a:extLst>
            </p:cNvPr>
            <p:cNvSpPr/>
            <p:nvPr/>
          </p:nvSpPr>
          <p:spPr>
            <a:xfrm>
              <a:off x="244086" y="3533920"/>
              <a:ext cx="2846297" cy="1992026"/>
            </a:xfrm>
            <a:prstGeom prst="roundRect">
              <a:avLst/>
            </a:prstGeom>
            <a:solidFill>
              <a:schemeClr val="accent6">
                <a:lumMod val="20000"/>
                <a:lumOff val="80000"/>
              </a:schemeClr>
            </a:solidFill>
            <a:ln w="19050" cap="flat" cmpd="sng" algn="ctr">
              <a:noFill/>
              <a:prstDash val="solid"/>
              <a:miter lim="800000"/>
            </a:ln>
            <a:effectLst/>
          </p:spPr>
          <p:txBody>
            <a:bodyPr lIns="0" rIns="0" rtlCol="0" anchor="t"/>
            <a:lstStyle/>
            <a:p>
              <a:pPr algn="ctr">
                <a:defRPr/>
              </a:pPr>
              <a:r>
                <a:rPr lang="fr-FR" sz="825" b="1" kern="0" dirty="0">
                  <a:solidFill>
                    <a:srgbClr val="003E64">
                      <a:lumMod val="90000"/>
                      <a:lumOff val="10000"/>
                    </a:srgbClr>
                  </a:solidFill>
                  <a:latin typeface="Calibri" panose="020F0502020204030204"/>
                </a:rPr>
                <a:t>Gestion administrative et financière</a:t>
              </a:r>
            </a:p>
          </p:txBody>
        </p:sp>
        <p:sp>
          <p:nvSpPr>
            <p:cNvPr id="27" name="Rectangle 26">
              <a:extLst>
                <a:ext uri="{FF2B5EF4-FFF2-40B4-BE49-F238E27FC236}">
                  <a16:creationId xmlns:a16="http://schemas.microsoft.com/office/drawing/2014/main" id="{1499607F-AB1C-47FF-8CF9-E69EB1E8F72A}"/>
                </a:ext>
              </a:extLst>
            </p:cNvPr>
            <p:cNvSpPr/>
            <p:nvPr/>
          </p:nvSpPr>
          <p:spPr>
            <a:xfrm>
              <a:off x="291560" y="3800904"/>
              <a:ext cx="1344519" cy="261548"/>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Suivi des marchés</a:t>
              </a:r>
            </a:p>
          </p:txBody>
        </p:sp>
        <p:sp>
          <p:nvSpPr>
            <p:cNvPr id="28" name="Rectangle 27">
              <a:extLst>
                <a:ext uri="{FF2B5EF4-FFF2-40B4-BE49-F238E27FC236}">
                  <a16:creationId xmlns:a16="http://schemas.microsoft.com/office/drawing/2014/main" id="{B8269BF9-0715-4A27-84D6-8C23E11F7B59}"/>
                </a:ext>
              </a:extLst>
            </p:cNvPr>
            <p:cNvSpPr/>
            <p:nvPr/>
          </p:nvSpPr>
          <p:spPr>
            <a:xfrm>
              <a:off x="291560" y="4045295"/>
              <a:ext cx="1344519" cy="261548"/>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Suivi des éléments financiers du  CPOM</a:t>
              </a:r>
            </a:p>
          </p:txBody>
        </p:sp>
        <p:sp>
          <p:nvSpPr>
            <p:cNvPr id="29" name="Rectangle 28">
              <a:extLst>
                <a:ext uri="{FF2B5EF4-FFF2-40B4-BE49-F238E27FC236}">
                  <a16:creationId xmlns:a16="http://schemas.microsoft.com/office/drawing/2014/main" id="{2B58DF2F-2B24-40C5-8843-F3A433A802AB}"/>
                </a:ext>
              </a:extLst>
            </p:cNvPr>
            <p:cNvSpPr/>
            <p:nvPr/>
          </p:nvSpPr>
          <p:spPr>
            <a:xfrm>
              <a:off x="1690559" y="3800904"/>
              <a:ext cx="1344519" cy="261548"/>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Comptabilité</a:t>
              </a:r>
            </a:p>
          </p:txBody>
        </p:sp>
        <p:sp>
          <p:nvSpPr>
            <p:cNvPr id="30" name="Rectangle 29">
              <a:extLst>
                <a:ext uri="{FF2B5EF4-FFF2-40B4-BE49-F238E27FC236}">
                  <a16:creationId xmlns:a16="http://schemas.microsoft.com/office/drawing/2014/main" id="{D2B32B39-D896-4095-90C6-42BD18FCCCEE}"/>
                </a:ext>
              </a:extLst>
            </p:cNvPr>
            <p:cNvSpPr/>
            <p:nvPr/>
          </p:nvSpPr>
          <p:spPr>
            <a:xfrm>
              <a:off x="1690559" y="4045295"/>
              <a:ext cx="1344519" cy="261548"/>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des budgets</a:t>
              </a:r>
            </a:p>
          </p:txBody>
        </p:sp>
        <p:sp>
          <p:nvSpPr>
            <p:cNvPr id="31" name="Rectangle 30">
              <a:extLst>
                <a:ext uri="{FF2B5EF4-FFF2-40B4-BE49-F238E27FC236}">
                  <a16:creationId xmlns:a16="http://schemas.microsoft.com/office/drawing/2014/main" id="{7A762A71-3373-4B19-9C0C-27CB46DDAB8F}"/>
                </a:ext>
              </a:extLst>
            </p:cNvPr>
            <p:cNvSpPr/>
            <p:nvPr/>
          </p:nvSpPr>
          <p:spPr>
            <a:xfrm>
              <a:off x="291560" y="4289686"/>
              <a:ext cx="1344519" cy="261548"/>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Contrôle de gestion</a:t>
              </a:r>
            </a:p>
          </p:txBody>
        </p:sp>
        <p:sp>
          <p:nvSpPr>
            <p:cNvPr id="37" name="Rectangle 36">
              <a:extLst>
                <a:ext uri="{FF2B5EF4-FFF2-40B4-BE49-F238E27FC236}">
                  <a16:creationId xmlns:a16="http://schemas.microsoft.com/office/drawing/2014/main" id="{E54A8B39-6400-4FEF-894C-21B4D9B8D99A}"/>
                </a:ext>
              </a:extLst>
            </p:cNvPr>
            <p:cNvSpPr/>
            <p:nvPr/>
          </p:nvSpPr>
          <p:spPr>
            <a:xfrm>
              <a:off x="1690559" y="4289686"/>
              <a:ext cx="1344519" cy="261548"/>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700" kern="0" dirty="0">
                  <a:solidFill>
                    <a:srgbClr val="44546A"/>
                  </a:solidFill>
                  <a:latin typeface="Calibri" panose="020F0502020204030204"/>
                </a:rPr>
                <a:t>Gestion facturation et recouvrement</a:t>
              </a:r>
            </a:p>
          </p:txBody>
        </p:sp>
        <p:sp>
          <p:nvSpPr>
            <p:cNvPr id="39" name="Rectangle 38">
              <a:extLst>
                <a:ext uri="{FF2B5EF4-FFF2-40B4-BE49-F238E27FC236}">
                  <a16:creationId xmlns:a16="http://schemas.microsoft.com/office/drawing/2014/main" id="{4C13FCAF-4B4D-49FF-9F8B-2C7BA6F1D000}"/>
                </a:ext>
              </a:extLst>
            </p:cNvPr>
            <p:cNvSpPr/>
            <p:nvPr/>
          </p:nvSpPr>
          <p:spPr>
            <a:xfrm>
              <a:off x="291560" y="4534077"/>
              <a:ext cx="1344519" cy="261548"/>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des immobilisations</a:t>
              </a:r>
            </a:p>
          </p:txBody>
        </p:sp>
        <p:sp>
          <p:nvSpPr>
            <p:cNvPr id="47" name="Rectangle 46">
              <a:extLst>
                <a:ext uri="{FF2B5EF4-FFF2-40B4-BE49-F238E27FC236}">
                  <a16:creationId xmlns:a16="http://schemas.microsoft.com/office/drawing/2014/main" id="{95C1BBD5-480D-4E14-82F4-0077791EB228}"/>
                </a:ext>
              </a:extLst>
            </p:cNvPr>
            <p:cNvSpPr/>
            <p:nvPr/>
          </p:nvSpPr>
          <p:spPr>
            <a:xfrm>
              <a:off x="1690559" y="4534077"/>
              <a:ext cx="1344519" cy="261548"/>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700" kern="0" dirty="0">
                  <a:solidFill>
                    <a:srgbClr val="44546A"/>
                  </a:solidFill>
                  <a:latin typeface="Calibri" panose="020F0502020204030204"/>
                </a:rPr>
                <a:t>Gestion de la programmation des ressources</a:t>
              </a:r>
            </a:p>
          </p:txBody>
        </p:sp>
        <p:sp>
          <p:nvSpPr>
            <p:cNvPr id="52" name="Rectangle 51">
              <a:extLst>
                <a:ext uri="{FF2B5EF4-FFF2-40B4-BE49-F238E27FC236}">
                  <a16:creationId xmlns:a16="http://schemas.microsoft.com/office/drawing/2014/main" id="{A755E056-13CC-4045-9865-EE02595D3658}"/>
                </a:ext>
              </a:extLst>
            </p:cNvPr>
            <p:cNvSpPr/>
            <p:nvPr/>
          </p:nvSpPr>
          <p:spPr>
            <a:xfrm>
              <a:off x="291560" y="4778468"/>
              <a:ext cx="1344519" cy="261548"/>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des comptes admin.</a:t>
              </a:r>
            </a:p>
          </p:txBody>
        </p:sp>
        <p:sp>
          <p:nvSpPr>
            <p:cNvPr id="68" name="Rectangle 67">
              <a:extLst>
                <a:ext uri="{FF2B5EF4-FFF2-40B4-BE49-F238E27FC236}">
                  <a16:creationId xmlns:a16="http://schemas.microsoft.com/office/drawing/2014/main" id="{B7AF2403-EB98-4FEB-9C6F-6B0C9397DB7D}"/>
                </a:ext>
              </a:extLst>
            </p:cNvPr>
            <p:cNvSpPr/>
            <p:nvPr/>
          </p:nvSpPr>
          <p:spPr>
            <a:xfrm>
              <a:off x="1690559" y="4778468"/>
              <a:ext cx="1344519" cy="261548"/>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700" kern="0" dirty="0">
                  <a:solidFill>
                    <a:srgbClr val="44546A"/>
                  </a:solidFill>
                  <a:latin typeface="Calibri" panose="020F0502020204030204"/>
                </a:rPr>
                <a:t>Gestion des EPRD, ERRD</a:t>
              </a:r>
            </a:p>
          </p:txBody>
        </p:sp>
        <p:sp>
          <p:nvSpPr>
            <p:cNvPr id="72" name="Rectangle 71">
              <a:extLst>
                <a:ext uri="{FF2B5EF4-FFF2-40B4-BE49-F238E27FC236}">
                  <a16:creationId xmlns:a16="http://schemas.microsoft.com/office/drawing/2014/main" id="{C310289E-11B1-462A-9142-D372EA94C1C8}"/>
                </a:ext>
              </a:extLst>
            </p:cNvPr>
            <p:cNvSpPr/>
            <p:nvPr/>
          </p:nvSpPr>
          <p:spPr>
            <a:xfrm>
              <a:off x="291560" y="5022859"/>
              <a:ext cx="1344519" cy="261548"/>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des achats</a:t>
              </a:r>
            </a:p>
          </p:txBody>
        </p:sp>
        <p:sp>
          <p:nvSpPr>
            <p:cNvPr id="80" name="Rectangle 79">
              <a:extLst>
                <a:ext uri="{FF2B5EF4-FFF2-40B4-BE49-F238E27FC236}">
                  <a16:creationId xmlns:a16="http://schemas.microsoft.com/office/drawing/2014/main" id="{B7AF2403-EB98-4FEB-9C6F-6B0C9397DB7D}"/>
                </a:ext>
              </a:extLst>
            </p:cNvPr>
            <p:cNvSpPr/>
            <p:nvPr/>
          </p:nvSpPr>
          <p:spPr>
            <a:xfrm>
              <a:off x="1690559" y="5022859"/>
              <a:ext cx="1344519" cy="261548"/>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700" kern="0" dirty="0">
                  <a:solidFill>
                    <a:srgbClr val="44546A"/>
                  </a:solidFill>
                  <a:latin typeface="Calibri" panose="020F0502020204030204"/>
                </a:rPr>
                <a:t>Gestion du PPI et PGFP</a:t>
              </a:r>
            </a:p>
          </p:txBody>
        </p:sp>
      </p:grpSp>
      <p:grpSp>
        <p:nvGrpSpPr>
          <p:cNvPr id="18" name="Groupe 17">
            <a:extLst>
              <a:ext uri="{FF2B5EF4-FFF2-40B4-BE49-F238E27FC236}">
                <a16:creationId xmlns:a16="http://schemas.microsoft.com/office/drawing/2014/main" id="{5B7E96C4-10B2-41E5-A605-AE3968B9E10E}"/>
              </a:ext>
            </a:extLst>
          </p:cNvPr>
          <p:cNvGrpSpPr/>
          <p:nvPr/>
        </p:nvGrpSpPr>
        <p:grpSpPr>
          <a:xfrm>
            <a:off x="3144403" y="4283827"/>
            <a:ext cx="2847600" cy="856673"/>
            <a:chOff x="3144403" y="4160727"/>
            <a:chExt cx="2847600" cy="856673"/>
          </a:xfrm>
        </p:grpSpPr>
        <p:sp>
          <p:nvSpPr>
            <p:cNvPr id="12" name="Rectangle : coins arrondis 11">
              <a:extLst>
                <a:ext uri="{FF2B5EF4-FFF2-40B4-BE49-F238E27FC236}">
                  <a16:creationId xmlns:a16="http://schemas.microsoft.com/office/drawing/2014/main" id="{BF89B36D-EDA4-4CDA-9544-C410DBFEE984}"/>
                </a:ext>
              </a:extLst>
            </p:cNvPr>
            <p:cNvSpPr/>
            <p:nvPr/>
          </p:nvSpPr>
          <p:spPr>
            <a:xfrm>
              <a:off x="3144403" y="4160727"/>
              <a:ext cx="2847600" cy="856673"/>
            </a:xfrm>
            <a:prstGeom prst="roundRect">
              <a:avLst/>
            </a:prstGeom>
            <a:solidFill>
              <a:schemeClr val="accent6">
                <a:lumMod val="20000"/>
                <a:lumOff val="80000"/>
              </a:schemeClr>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Gestion de la logistique</a:t>
              </a:r>
            </a:p>
          </p:txBody>
        </p:sp>
        <p:sp>
          <p:nvSpPr>
            <p:cNvPr id="64" name="Rectangle 63">
              <a:extLst>
                <a:ext uri="{FF2B5EF4-FFF2-40B4-BE49-F238E27FC236}">
                  <a16:creationId xmlns:a16="http://schemas.microsoft.com/office/drawing/2014/main" id="{093B7FC7-117C-4BB5-AD5A-107498F65EEF}"/>
                </a:ext>
              </a:extLst>
            </p:cNvPr>
            <p:cNvSpPr/>
            <p:nvPr/>
          </p:nvSpPr>
          <p:spPr>
            <a:xfrm>
              <a:off x="3193433" y="4648066"/>
              <a:ext cx="1346400" cy="201600"/>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Coordination des demandes de transport</a:t>
              </a:r>
            </a:p>
          </p:txBody>
        </p:sp>
        <p:sp>
          <p:nvSpPr>
            <p:cNvPr id="65" name="Rectangle 64">
              <a:extLst>
                <a:ext uri="{FF2B5EF4-FFF2-40B4-BE49-F238E27FC236}">
                  <a16:creationId xmlns:a16="http://schemas.microsoft.com/office/drawing/2014/main" id="{709F5F5A-387A-48FB-9CE3-A2052B2DEE37}"/>
                </a:ext>
              </a:extLst>
            </p:cNvPr>
            <p:cNvSpPr/>
            <p:nvPr/>
          </p:nvSpPr>
          <p:spPr>
            <a:xfrm>
              <a:off x="4592710" y="4648066"/>
              <a:ext cx="1346400" cy="201600"/>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des dépôts et objets de l’usager</a:t>
              </a:r>
            </a:p>
          </p:txBody>
        </p:sp>
        <p:sp>
          <p:nvSpPr>
            <p:cNvPr id="75" name="Rectangle 74">
              <a:extLst>
                <a:ext uri="{FF2B5EF4-FFF2-40B4-BE49-F238E27FC236}">
                  <a16:creationId xmlns:a16="http://schemas.microsoft.com/office/drawing/2014/main" id="{373969B7-094A-427B-A218-17870980E7AB}"/>
                </a:ext>
              </a:extLst>
            </p:cNvPr>
            <p:cNvSpPr/>
            <p:nvPr/>
          </p:nvSpPr>
          <p:spPr>
            <a:xfrm>
              <a:off x="3192996" y="4414503"/>
              <a:ext cx="1346400" cy="201600"/>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des stocks</a:t>
              </a:r>
            </a:p>
          </p:txBody>
        </p:sp>
        <p:sp>
          <p:nvSpPr>
            <p:cNvPr id="81" name="Rectangle 80">
              <a:extLst>
                <a:ext uri="{FF2B5EF4-FFF2-40B4-BE49-F238E27FC236}">
                  <a16:creationId xmlns:a16="http://schemas.microsoft.com/office/drawing/2014/main" id="{373969B7-094A-427B-A218-17870980E7AB}"/>
                </a:ext>
              </a:extLst>
            </p:cNvPr>
            <p:cNvSpPr/>
            <p:nvPr/>
          </p:nvSpPr>
          <p:spPr>
            <a:xfrm>
              <a:off x="4592710" y="4414503"/>
              <a:ext cx="1346400" cy="201600"/>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du matériel</a:t>
              </a:r>
            </a:p>
          </p:txBody>
        </p:sp>
      </p:grpSp>
      <p:grpSp>
        <p:nvGrpSpPr>
          <p:cNvPr id="26" name="Groupe 25">
            <a:extLst>
              <a:ext uri="{FF2B5EF4-FFF2-40B4-BE49-F238E27FC236}">
                <a16:creationId xmlns:a16="http://schemas.microsoft.com/office/drawing/2014/main" id="{F48A5FF4-C3BF-490F-86E3-E3B60AF08669}"/>
              </a:ext>
            </a:extLst>
          </p:cNvPr>
          <p:cNvGrpSpPr/>
          <p:nvPr/>
        </p:nvGrpSpPr>
        <p:grpSpPr>
          <a:xfrm>
            <a:off x="6046131" y="3731525"/>
            <a:ext cx="2847600" cy="802800"/>
            <a:chOff x="6046131" y="3668007"/>
            <a:chExt cx="2847600" cy="802800"/>
          </a:xfrm>
        </p:grpSpPr>
        <p:sp>
          <p:nvSpPr>
            <p:cNvPr id="103" name="Rectangle : coins arrondis 11">
              <a:extLst>
                <a:ext uri="{FF2B5EF4-FFF2-40B4-BE49-F238E27FC236}">
                  <a16:creationId xmlns:a16="http://schemas.microsoft.com/office/drawing/2014/main" id="{BF89B36D-EDA4-4CDA-9544-C410DBFEE984}"/>
                </a:ext>
              </a:extLst>
            </p:cNvPr>
            <p:cNvSpPr/>
            <p:nvPr/>
          </p:nvSpPr>
          <p:spPr>
            <a:xfrm>
              <a:off x="6046131" y="3668007"/>
              <a:ext cx="2847600" cy="802800"/>
            </a:xfrm>
            <a:prstGeom prst="roundRect">
              <a:avLst/>
            </a:prstGeom>
            <a:solidFill>
              <a:schemeClr val="accent6">
                <a:lumMod val="20000"/>
                <a:lumOff val="80000"/>
              </a:schemeClr>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Gestion de l’activité</a:t>
              </a:r>
            </a:p>
          </p:txBody>
        </p:sp>
        <p:sp>
          <p:nvSpPr>
            <p:cNvPr id="82" name="Rectangle 81">
              <a:extLst>
                <a:ext uri="{FF2B5EF4-FFF2-40B4-BE49-F238E27FC236}">
                  <a16:creationId xmlns:a16="http://schemas.microsoft.com/office/drawing/2014/main" id="{EBED5E2F-ADC1-4926-9CA2-0D87DA393405}"/>
                </a:ext>
              </a:extLst>
            </p:cNvPr>
            <p:cNvSpPr/>
            <p:nvPr/>
          </p:nvSpPr>
          <p:spPr>
            <a:xfrm>
              <a:off x="7499577" y="3902640"/>
              <a:ext cx="1346400" cy="217335"/>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Pilotage de la file active et de la liste d’attente</a:t>
              </a:r>
            </a:p>
          </p:txBody>
        </p:sp>
        <p:sp>
          <p:nvSpPr>
            <p:cNvPr id="83" name="Rectangle 82">
              <a:extLst>
                <a:ext uri="{FF2B5EF4-FFF2-40B4-BE49-F238E27FC236}">
                  <a16:creationId xmlns:a16="http://schemas.microsoft.com/office/drawing/2014/main" id="{8DD28336-A8DB-438D-99E9-7AAF470DAC94}"/>
                </a:ext>
              </a:extLst>
            </p:cNvPr>
            <p:cNvSpPr/>
            <p:nvPr/>
          </p:nvSpPr>
          <p:spPr>
            <a:xfrm>
              <a:off x="6097627" y="3902640"/>
              <a:ext cx="1346400" cy="217335"/>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 la production</a:t>
              </a:r>
            </a:p>
          </p:txBody>
        </p:sp>
        <p:sp>
          <p:nvSpPr>
            <p:cNvPr id="100" name="Rectangle 99">
              <a:extLst>
                <a:ext uri="{FF2B5EF4-FFF2-40B4-BE49-F238E27FC236}">
                  <a16:creationId xmlns:a16="http://schemas.microsoft.com/office/drawing/2014/main" id="{8DD28336-A8DB-438D-99E9-7AAF470DAC94}"/>
                </a:ext>
              </a:extLst>
            </p:cNvPr>
            <p:cNvSpPr/>
            <p:nvPr/>
          </p:nvSpPr>
          <p:spPr>
            <a:xfrm>
              <a:off x="6097627" y="4178853"/>
              <a:ext cx="1346400" cy="217335"/>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des soins et de l’accompagnement</a:t>
              </a:r>
            </a:p>
          </p:txBody>
        </p:sp>
      </p:grpSp>
      <p:grpSp>
        <p:nvGrpSpPr>
          <p:cNvPr id="32" name="Groupe 31">
            <a:extLst>
              <a:ext uri="{FF2B5EF4-FFF2-40B4-BE49-F238E27FC236}">
                <a16:creationId xmlns:a16="http://schemas.microsoft.com/office/drawing/2014/main" id="{3B251DF2-2D1B-48B2-9812-E13AE4C5A53C}"/>
              </a:ext>
            </a:extLst>
          </p:cNvPr>
          <p:cNvGrpSpPr/>
          <p:nvPr/>
        </p:nvGrpSpPr>
        <p:grpSpPr>
          <a:xfrm>
            <a:off x="6045354" y="4813182"/>
            <a:ext cx="2847600" cy="612245"/>
            <a:chOff x="6045354" y="4686146"/>
            <a:chExt cx="2847600" cy="612245"/>
          </a:xfrm>
        </p:grpSpPr>
        <p:sp>
          <p:nvSpPr>
            <p:cNvPr id="109" name="Rectangle : coins arrondis 93">
              <a:extLst>
                <a:ext uri="{FF2B5EF4-FFF2-40B4-BE49-F238E27FC236}">
                  <a16:creationId xmlns:a16="http://schemas.microsoft.com/office/drawing/2014/main" id="{D1F5E034-4963-436A-82AB-151D4416C0F7}"/>
                </a:ext>
              </a:extLst>
            </p:cNvPr>
            <p:cNvSpPr/>
            <p:nvPr/>
          </p:nvSpPr>
          <p:spPr>
            <a:xfrm>
              <a:off x="6045354" y="4686146"/>
              <a:ext cx="2847600" cy="612245"/>
            </a:xfrm>
            <a:prstGeom prst="roundRect">
              <a:avLst/>
            </a:prstGeom>
            <a:solidFill>
              <a:schemeClr val="accent6">
                <a:lumMod val="20000"/>
                <a:lumOff val="80000"/>
              </a:schemeClr>
            </a:solidFill>
            <a:ln w="19050" cap="flat" cmpd="sng" algn="ctr">
              <a:no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50" b="1" i="0" u="none" strike="noStrike" kern="0" cap="none" spc="0" normalizeH="0" baseline="0" noProof="0" dirty="0">
                  <a:ln>
                    <a:noFill/>
                  </a:ln>
                  <a:solidFill>
                    <a:srgbClr val="003E64">
                      <a:lumMod val="90000"/>
                      <a:lumOff val="10000"/>
                    </a:srgbClr>
                  </a:solidFill>
                  <a:effectLst/>
                  <a:uLnTx/>
                  <a:uFillTx/>
                </a:rPr>
                <a:t>Gestion de la production</a:t>
              </a:r>
            </a:p>
          </p:txBody>
        </p:sp>
        <p:sp>
          <p:nvSpPr>
            <p:cNvPr id="111" name="Rectangle 110">
              <a:extLst>
                <a:ext uri="{FF2B5EF4-FFF2-40B4-BE49-F238E27FC236}">
                  <a16:creationId xmlns:a16="http://schemas.microsoft.com/office/drawing/2014/main" id="{3DF3FC9E-D321-4B65-BF85-9FCABC05AFD8}"/>
                </a:ext>
              </a:extLst>
            </p:cNvPr>
            <p:cNvSpPr/>
            <p:nvPr/>
          </p:nvSpPr>
          <p:spPr>
            <a:xfrm>
              <a:off x="6097627" y="4956538"/>
              <a:ext cx="1346400" cy="187200"/>
            </a:xfrm>
            <a:prstGeom prst="rect">
              <a:avLst/>
            </a:prstGeom>
            <a:solidFill>
              <a:schemeClr val="accent6">
                <a:lumMod val="20000"/>
                <a:lumOff val="80000"/>
              </a:schemeClr>
            </a:solidFill>
            <a:ln w="9525" cap="flat" cmpd="sng" algn="ctr">
              <a:solidFill>
                <a:srgbClr val="00578D"/>
              </a:solidFill>
              <a:prstDash val="solid"/>
              <a:miter lim="800000"/>
            </a:ln>
            <a:effectLst/>
          </p:spPr>
          <p:txBody>
            <a:bodyPr lIns="68400" rIns="68400" rtlCol="0" anchor="ctr"/>
            <a:lstStyle/>
            <a:p>
              <a:pPr marL="0" marR="0" lvl="0" indent="-36000" algn="ctr" defTabSz="914400" eaLnBrk="1" fontAlgn="auto" latinLnBrk="0" hangingPunct="1">
                <a:lnSpc>
                  <a:spcPct val="100000"/>
                </a:lnSpc>
                <a:spcBef>
                  <a:spcPts val="0"/>
                </a:spcBef>
                <a:spcAft>
                  <a:spcPts val="0"/>
                </a:spcAft>
                <a:buClrTx/>
                <a:buSzTx/>
                <a:buFontTx/>
                <a:buNone/>
                <a:tabLst/>
                <a:defRPr/>
              </a:pPr>
              <a:r>
                <a:rPr kumimoji="0" lang="fr-FR" sz="700" b="0" i="0" u="none" strike="noStrike" kern="0" cap="none" spc="0" normalizeH="0" baseline="0" noProof="0" dirty="0">
                  <a:ln>
                    <a:noFill/>
                  </a:ln>
                  <a:solidFill>
                    <a:srgbClr val="44546A"/>
                  </a:solidFill>
                  <a:effectLst/>
                  <a:uLnTx/>
                  <a:uFillTx/>
                  <a:latin typeface="Calibri" panose="020F0502020204030204"/>
                  <a:ea typeface="+mn-ea"/>
                  <a:cs typeface="+mn-cs"/>
                </a:rPr>
                <a:t>Gestion de la production</a:t>
              </a:r>
            </a:p>
          </p:txBody>
        </p:sp>
        <p:sp>
          <p:nvSpPr>
            <p:cNvPr id="112" name="Rectangle 111">
              <a:extLst>
                <a:ext uri="{FF2B5EF4-FFF2-40B4-BE49-F238E27FC236}">
                  <a16:creationId xmlns:a16="http://schemas.microsoft.com/office/drawing/2014/main" id="{087E335B-254B-40B8-9967-7A7608507746}"/>
                </a:ext>
              </a:extLst>
            </p:cNvPr>
            <p:cNvSpPr/>
            <p:nvPr/>
          </p:nvSpPr>
          <p:spPr>
            <a:xfrm>
              <a:off x="7499577" y="4956538"/>
              <a:ext cx="1346400" cy="187200"/>
            </a:xfrm>
            <a:prstGeom prst="rect">
              <a:avLst/>
            </a:prstGeom>
            <a:solidFill>
              <a:schemeClr val="accent6">
                <a:lumMod val="20000"/>
                <a:lumOff val="80000"/>
              </a:schemeClr>
            </a:solidFill>
            <a:ln w="9525" cap="flat" cmpd="sng" algn="ctr">
              <a:solidFill>
                <a:srgbClr val="00578D"/>
              </a:solidFill>
              <a:prstDash val="solid"/>
              <a:miter lim="800000"/>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700" b="0" i="0" u="none" strike="noStrike" kern="0" cap="none" spc="0" normalizeH="0" baseline="0" noProof="0" dirty="0">
                  <a:ln>
                    <a:noFill/>
                  </a:ln>
                  <a:solidFill>
                    <a:srgbClr val="44546A"/>
                  </a:solidFill>
                  <a:effectLst/>
                  <a:uLnTx/>
                  <a:uFillTx/>
                  <a:latin typeface="Calibri" panose="020F0502020204030204"/>
                  <a:ea typeface="+mn-ea"/>
                  <a:cs typeface="+mn-cs"/>
                </a:rPr>
                <a:t>Gestion des stocks</a:t>
              </a:r>
            </a:p>
          </p:txBody>
        </p:sp>
      </p:grpSp>
      <p:grpSp>
        <p:nvGrpSpPr>
          <p:cNvPr id="33" name="Groupe 32">
            <a:extLst>
              <a:ext uri="{FF2B5EF4-FFF2-40B4-BE49-F238E27FC236}">
                <a16:creationId xmlns:a16="http://schemas.microsoft.com/office/drawing/2014/main" id="{84B2C1C2-99AC-4D37-B538-39B0843B56E6}"/>
              </a:ext>
            </a:extLst>
          </p:cNvPr>
          <p:cNvGrpSpPr/>
          <p:nvPr/>
        </p:nvGrpSpPr>
        <p:grpSpPr>
          <a:xfrm>
            <a:off x="6046131" y="5704284"/>
            <a:ext cx="2847600" cy="801020"/>
            <a:chOff x="6046131" y="5704284"/>
            <a:chExt cx="2847600" cy="801020"/>
          </a:xfrm>
        </p:grpSpPr>
        <p:sp>
          <p:nvSpPr>
            <p:cNvPr id="114" name="Rectangle : coins arrondis 99">
              <a:extLst>
                <a:ext uri="{FF2B5EF4-FFF2-40B4-BE49-F238E27FC236}">
                  <a16:creationId xmlns:a16="http://schemas.microsoft.com/office/drawing/2014/main" id="{849015A3-2B88-4E79-958D-6261302E0863}"/>
                </a:ext>
              </a:extLst>
            </p:cNvPr>
            <p:cNvSpPr/>
            <p:nvPr/>
          </p:nvSpPr>
          <p:spPr>
            <a:xfrm>
              <a:off x="6046131" y="5704284"/>
              <a:ext cx="2847600" cy="801020"/>
            </a:xfrm>
            <a:prstGeom prst="roundRect">
              <a:avLst/>
            </a:prstGeom>
            <a:solidFill>
              <a:schemeClr val="accent6">
                <a:lumMod val="20000"/>
                <a:lumOff val="80000"/>
              </a:schemeClr>
            </a:solidFill>
            <a:ln w="19050" cap="flat" cmpd="sng" algn="ctr">
              <a:no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50" b="1" i="0" u="none" strike="noStrike" kern="0" cap="none" spc="0" normalizeH="0" baseline="0" noProof="0" dirty="0">
                  <a:ln>
                    <a:noFill/>
                  </a:ln>
                  <a:solidFill>
                    <a:srgbClr val="003E64">
                      <a:lumMod val="90000"/>
                      <a:lumOff val="10000"/>
                    </a:srgbClr>
                  </a:solidFill>
                  <a:effectLst/>
                  <a:uLnTx/>
                  <a:uFillTx/>
                </a:rPr>
                <a:t>Gestion des clients</a:t>
              </a:r>
            </a:p>
          </p:txBody>
        </p:sp>
        <p:sp>
          <p:nvSpPr>
            <p:cNvPr id="116" name="Rectangle 115">
              <a:extLst>
                <a:ext uri="{FF2B5EF4-FFF2-40B4-BE49-F238E27FC236}">
                  <a16:creationId xmlns:a16="http://schemas.microsoft.com/office/drawing/2014/main" id="{7EE72C98-2158-4EA6-AC31-F04AD35D16BE}"/>
                </a:ext>
              </a:extLst>
            </p:cNvPr>
            <p:cNvSpPr/>
            <p:nvPr/>
          </p:nvSpPr>
          <p:spPr>
            <a:xfrm>
              <a:off x="7496546" y="5971272"/>
              <a:ext cx="1346400" cy="187200"/>
            </a:xfrm>
            <a:prstGeom prst="rect">
              <a:avLst/>
            </a:prstGeom>
            <a:solidFill>
              <a:schemeClr val="accent6">
                <a:lumMod val="20000"/>
                <a:lumOff val="80000"/>
              </a:schemeClr>
            </a:solidFill>
            <a:ln w="9525" cap="flat" cmpd="sng" algn="ctr">
              <a:solidFill>
                <a:srgbClr val="00578D"/>
              </a:solidFill>
              <a:prstDash val="solid"/>
              <a:miter lim="800000"/>
            </a:ln>
            <a:effectLst/>
          </p:spPr>
          <p:txBody>
            <a:bodyPr lIns="68400" rIns="68400" rtlCol="0" anchor="ctr"/>
            <a:lstStyle/>
            <a:p>
              <a:pPr marL="0" marR="0" lvl="0" indent="-36000" algn="ctr" defTabSz="914400" eaLnBrk="1" fontAlgn="auto" latinLnBrk="0" hangingPunct="1">
                <a:lnSpc>
                  <a:spcPct val="100000"/>
                </a:lnSpc>
                <a:spcBef>
                  <a:spcPts val="0"/>
                </a:spcBef>
                <a:spcAft>
                  <a:spcPts val="0"/>
                </a:spcAft>
                <a:buClrTx/>
                <a:buSzTx/>
                <a:buFontTx/>
                <a:buNone/>
                <a:tabLst/>
                <a:defRPr/>
              </a:pPr>
              <a:r>
                <a:rPr kumimoji="0" lang="fr-FR" sz="700" b="0" i="0" u="none" strike="noStrike" kern="0" cap="none" spc="0" normalizeH="0" baseline="0" noProof="0" dirty="0">
                  <a:ln>
                    <a:noFill/>
                  </a:ln>
                  <a:solidFill>
                    <a:srgbClr val="44546A"/>
                  </a:solidFill>
                  <a:effectLst/>
                  <a:uLnTx/>
                  <a:uFillTx/>
                  <a:latin typeface="Calibri" panose="020F0502020204030204"/>
                  <a:ea typeface="+mn-ea"/>
                  <a:cs typeface="+mn-cs"/>
                </a:rPr>
                <a:t>Gestion des prospects</a:t>
              </a:r>
            </a:p>
          </p:txBody>
        </p:sp>
        <p:sp>
          <p:nvSpPr>
            <p:cNvPr id="117" name="Rectangle 116">
              <a:extLst>
                <a:ext uri="{FF2B5EF4-FFF2-40B4-BE49-F238E27FC236}">
                  <a16:creationId xmlns:a16="http://schemas.microsoft.com/office/drawing/2014/main" id="{1666FED3-46AD-4FB9-B993-B8A4EE4F5CB3}"/>
                </a:ext>
              </a:extLst>
            </p:cNvPr>
            <p:cNvSpPr/>
            <p:nvPr/>
          </p:nvSpPr>
          <p:spPr>
            <a:xfrm>
              <a:off x="6097627" y="5971272"/>
              <a:ext cx="1346400" cy="187200"/>
            </a:xfrm>
            <a:prstGeom prst="rect">
              <a:avLst/>
            </a:prstGeom>
            <a:solidFill>
              <a:schemeClr val="accent6">
                <a:lumMod val="20000"/>
                <a:lumOff val="80000"/>
              </a:schemeClr>
            </a:solidFill>
            <a:ln w="9525" cap="flat" cmpd="sng" algn="ctr">
              <a:solidFill>
                <a:srgbClr val="00578D"/>
              </a:solidFill>
              <a:prstDash val="solid"/>
              <a:miter lim="800000"/>
            </a:ln>
            <a:effectLst/>
          </p:spPr>
          <p:txBody>
            <a:bodyPr lIns="68400" rIns="684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700" b="0" i="0" u="none" strike="noStrike" kern="0" cap="none" spc="0" normalizeH="0" baseline="0" noProof="0" dirty="0">
                  <a:ln>
                    <a:noFill/>
                  </a:ln>
                  <a:solidFill>
                    <a:srgbClr val="44546A"/>
                  </a:solidFill>
                  <a:effectLst/>
                  <a:uLnTx/>
                  <a:uFillTx/>
                  <a:latin typeface="Calibri" panose="020F0502020204030204"/>
                  <a:ea typeface="+mn-ea"/>
                  <a:cs typeface="+mn-cs"/>
                </a:rPr>
                <a:t>Gestion des commandes</a:t>
              </a:r>
            </a:p>
          </p:txBody>
        </p:sp>
        <p:sp>
          <p:nvSpPr>
            <p:cNvPr id="118" name="Rectangle 117">
              <a:extLst>
                <a:ext uri="{FF2B5EF4-FFF2-40B4-BE49-F238E27FC236}">
                  <a16:creationId xmlns:a16="http://schemas.microsoft.com/office/drawing/2014/main" id="{413199F3-AF33-4433-9572-BF3F00AEE3A6}"/>
                </a:ext>
              </a:extLst>
            </p:cNvPr>
            <p:cNvSpPr/>
            <p:nvPr/>
          </p:nvSpPr>
          <p:spPr>
            <a:xfrm>
              <a:off x="6097627" y="6223885"/>
              <a:ext cx="1346400" cy="187200"/>
            </a:xfrm>
            <a:prstGeom prst="rect">
              <a:avLst/>
            </a:prstGeom>
            <a:solidFill>
              <a:schemeClr val="accent6">
                <a:lumMod val="20000"/>
                <a:lumOff val="80000"/>
              </a:schemeClr>
            </a:solidFill>
            <a:ln w="9525" cap="flat" cmpd="sng" algn="ctr">
              <a:solidFill>
                <a:srgbClr val="00578D"/>
              </a:solidFill>
              <a:prstDash val="solid"/>
              <a:miter lim="800000"/>
            </a:ln>
            <a:effectLst/>
          </p:spPr>
          <p:txBody>
            <a:bodyPr lIns="68400" rIns="68400" rtlCol="0" anchor="ctr"/>
            <a:lstStyle/>
            <a:p>
              <a:pPr marR="0" lvl="0" indent="-36000" algn="ctr" defTabSz="685800" fontAlgn="auto">
                <a:lnSpc>
                  <a:spcPct val="100000"/>
                </a:lnSpc>
                <a:spcBef>
                  <a:spcPts val="0"/>
                </a:spcBef>
                <a:spcAft>
                  <a:spcPts val="0"/>
                </a:spcAft>
                <a:buClrTx/>
                <a:buSzTx/>
                <a:buFontTx/>
                <a:buNone/>
                <a:tabLst/>
                <a:defRPr/>
              </a:pPr>
              <a:r>
                <a:rPr lang="fr-FR" sz="700" kern="0" dirty="0">
                  <a:solidFill>
                    <a:srgbClr val="44546A"/>
                  </a:solidFill>
                </a:rPr>
                <a:t>Gestion du marketing et de la vente</a:t>
              </a:r>
            </a:p>
          </p:txBody>
        </p:sp>
      </p:grpSp>
      <p:grpSp>
        <p:nvGrpSpPr>
          <p:cNvPr id="25" name="Groupe 24">
            <a:extLst>
              <a:ext uri="{FF2B5EF4-FFF2-40B4-BE49-F238E27FC236}">
                <a16:creationId xmlns:a16="http://schemas.microsoft.com/office/drawing/2014/main" id="{1F0AED68-3B0C-451A-A3C3-E7B03D7BB56F}"/>
              </a:ext>
            </a:extLst>
          </p:cNvPr>
          <p:cNvGrpSpPr/>
          <p:nvPr/>
        </p:nvGrpSpPr>
        <p:grpSpPr>
          <a:xfrm>
            <a:off x="6046131" y="1699362"/>
            <a:ext cx="2847600" cy="1753306"/>
            <a:chOff x="6046131" y="1699362"/>
            <a:chExt cx="2847600" cy="1753306"/>
          </a:xfrm>
        </p:grpSpPr>
        <p:sp>
          <p:nvSpPr>
            <p:cNvPr id="43" name="Rectangle : coins arrondis 42">
              <a:extLst>
                <a:ext uri="{FF2B5EF4-FFF2-40B4-BE49-F238E27FC236}">
                  <a16:creationId xmlns:a16="http://schemas.microsoft.com/office/drawing/2014/main" id="{958E7266-6A53-45E8-9809-C1A7B51E39BF}"/>
                </a:ext>
              </a:extLst>
            </p:cNvPr>
            <p:cNvSpPr/>
            <p:nvPr/>
          </p:nvSpPr>
          <p:spPr>
            <a:xfrm>
              <a:off x="6046131" y="1699362"/>
              <a:ext cx="2847600" cy="1753306"/>
            </a:xfrm>
            <a:prstGeom prst="roundRect">
              <a:avLst/>
            </a:prstGeom>
            <a:solidFill>
              <a:schemeClr val="accent6">
                <a:lumMod val="20000"/>
                <a:lumOff val="80000"/>
              </a:schemeClr>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Gestion de la qualité</a:t>
              </a:r>
            </a:p>
          </p:txBody>
        </p:sp>
        <p:sp>
          <p:nvSpPr>
            <p:cNvPr id="48" name="Rectangle 47">
              <a:extLst>
                <a:ext uri="{FF2B5EF4-FFF2-40B4-BE49-F238E27FC236}">
                  <a16:creationId xmlns:a16="http://schemas.microsoft.com/office/drawing/2014/main" id="{210F1A53-1390-4E31-A634-304BA6B1BC7D}"/>
                </a:ext>
              </a:extLst>
            </p:cNvPr>
            <p:cNvSpPr/>
            <p:nvPr/>
          </p:nvSpPr>
          <p:spPr>
            <a:xfrm>
              <a:off x="6097627" y="2203851"/>
              <a:ext cx="1346400" cy="201600"/>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des référentiels qualité</a:t>
              </a:r>
            </a:p>
          </p:txBody>
        </p:sp>
        <p:sp>
          <p:nvSpPr>
            <p:cNvPr id="49" name="Rectangle 48">
              <a:extLst>
                <a:ext uri="{FF2B5EF4-FFF2-40B4-BE49-F238E27FC236}">
                  <a16:creationId xmlns:a16="http://schemas.microsoft.com/office/drawing/2014/main" id="{CAF59878-0020-410C-AC2E-C3062B3B0D77}"/>
                </a:ext>
              </a:extLst>
            </p:cNvPr>
            <p:cNvSpPr/>
            <p:nvPr/>
          </p:nvSpPr>
          <p:spPr>
            <a:xfrm>
              <a:off x="6097627" y="2421883"/>
              <a:ext cx="1346400" cy="201600"/>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36000" algn="ctr" defTabSz="685800">
                <a:defRPr/>
              </a:pPr>
              <a:r>
                <a:rPr lang="fr-FR" sz="700" kern="0" dirty="0">
                  <a:solidFill>
                    <a:srgbClr val="44546A"/>
                  </a:solidFill>
                </a:rPr>
                <a:t>Gestion de la qualité des données</a:t>
              </a:r>
            </a:p>
          </p:txBody>
        </p:sp>
        <p:sp>
          <p:nvSpPr>
            <p:cNvPr id="50" name="Rectangle 49">
              <a:extLst>
                <a:ext uri="{FF2B5EF4-FFF2-40B4-BE49-F238E27FC236}">
                  <a16:creationId xmlns:a16="http://schemas.microsoft.com/office/drawing/2014/main" id="{3B868B34-2A67-4DFB-B971-FB456B6A9A31}"/>
                </a:ext>
              </a:extLst>
            </p:cNvPr>
            <p:cNvSpPr/>
            <p:nvPr/>
          </p:nvSpPr>
          <p:spPr>
            <a:xfrm>
              <a:off x="6097627" y="2639915"/>
              <a:ext cx="1346400" cy="201600"/>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lIns="67500" rIns="67500" rtlCol="0" anchor="ctr"/>
            <a:lstStyle/>
            <a:p>
              <a:pPr lvl="0" algn="ctr">
                <a:defRPr/>
              </a:pPr>
              <a:r>
                <a:rPr lang="fr-FR" sz="700" kern="0" dirty="0">
                  <a:solidFill>
                    <a:srgbClr val="44546A"/>
                  </a:solidFill>
                </a:rPr>
                <a:t>Gestion des évaluations</a:t>
              </a:r>
            </a:p>
          </p:txBody>
        </p:sp>
        <p:sp>
          <p:nvSpPr>
            <p:cNvPr id="51" name="Rectangle 50">
              <a:extLst>
                <a:ext uri="{FF2B5EF4-FFF2-40B4-BE49-F238E27FC236}">
                  <a16:creationId xmlns:a16="http://schemas.microsoft.com/office/drawing/2014/main" id="{1F5D6DCD-F793-4AB2-A64A-55FDA2053613}"/>
                </a:ext>
              </a:extLst>
            </p:cNvPr>
            <p:cNvSpPr/>
            <p:nvPr/>
          </p:nvSpPr>
          <p:spPr>
            <a:xfrm>
              <a:off x="7496546" y="1985819"/>
              <a:ext cx="1346400" cy="201600"/>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a:t>
              </a:r>
              <a:r>
                <a:rPr lang="fr-FR" sz="700" kern="0" dirty="0">
                  <a:solidFill>
                    <a:srgbClr val="44546A"/>
                  </a:solidFill>
                </a:rPr>
                <a:t>du </a:t>
              </a:r>
              <a:r>
                <a:rPr lang="fr-FR" sz="700" kern="0" dirty="0">
                  <a:solidFill>
                    <a:srgbClr val="44546A"/>
                  </a:solidFill>
                  <a:latin typeface="Calibri" panose="020F0502020204030204"/>
                </a:rPr>
                <a:t>projet (plans d’actions…)</a:t>
              </a:r>
            </a:p>
          </p:txBody>
        </p:sp>
        <p:sp>
          <p:nvSpPr>
            <p:cNvPr id="70" name="Rectangle 69">
              <a:extLst>
                <a:ext uri="{FF2B5EF4-FFF2-40B4-BE49-F238E27FC236}">
                  <a16:creationId xmlns:a16="http://schemas.microsoft.com/office/drawing/2014/main" id="{FD9ADCD2-0478-4489-9353-57535F83A53A}"/>
                </a:ext>
              </a:extLst>
            </p:cNvPr>
            <p:cNvSpPr/>
            <p:nvPr/>
          </p:nvSpPr>
          <p:spPr>
            <a:xfrm>
              <a:off x="7496546" y="2203851"/>
              <a:ext cx="1346400" cy="419632"/>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lIns="67500" rIns="67500" rtlCol="0" anchor="ctr"/>
            <a:lstStyle/>
            <a:p>
              <a:pPr lvl="0" algn="ctr">
                <a:defRPr/>
              </a:pPr>
              <a:r>
                <a:rPr lang="fr-FR" sz="700" kern="0" dirty="0">
                  <a:solidFill>
                    <a:srgbClr val="44546A"/>
                  </a:solidFill>
                </a:rPr>
                <a:t>Gestion des risques (signalement et événements indésirables, sécurité de l’usager, …)</a:t>
              </a:r>
            </a:p>
          </p:txBody>
        </p:sp>
        <p:sp>
          <p:nvSpPr>
            <p:cNvPr id="71" name="Rectangle 70">
              <a:extLst>
                <a:ext uri="{FF2B5EF4-FFF2-40B4-BE49-F238E27FC236}">
                  <a16:creationId xmlns:a16="http://schemas.microsoft.com/office/drawing/2014/main" id="{115D9C4D-BE86-4120-9B3A-FA45BCB16CFF}"/>
                </a:ext>
              </a:extLst>
            </p:cNvPr>
            <p:cNvSpPr/>
            <p:nvPr/>
          </p:nvSpPr>
          <p:spPr>
            <a:xfrm>
              <a:off x="7496546" y="2639915"/>
              <a:ext cx="1346400" cy="201600"/>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lIns="67500" rIns="67500" rtlCol="0" anchor="ctr"/>
            <a:lstStyle/>
            <a:p>
              <a:pPr lvl="0" algn="ctr">
                <a:defRPr/>
              </a:pPr>
              <a:r>
                <a:rPr lang="fr-FR" sz="700" kern="0" dirty="0">
                  <a:solidFill>
                    <a:srgbClr val="44546A"/>
                  </a:solidFill>
                </a:rPr>
                <a:t>Satisfaction client</a:t>
              </a:r>
            </a:p>
          </p:txBody>
        </p:sp>
        <p:sp>
          <p:nvSpPr>
            <p:cNvPr id="76" name="Rectangle 75">
              <a:extLst>
                <a:ext uri="{FF2B5EF4-FFF2-40B4-BE49-F238E27FC236}">
                  <a16:creationId xmlns:a16="http://schemas.microsoft.com/office/drawing/2014/main" id="{BD09E0E5-7938-41ED-A4C7-F43384979CD0}"/>
                </a:ext>
              </a:extLst>
            </p:cNvPr>
            <p:cNvSpPr/>
            <p:nvPr/>
          </p:nvSpPr>
          <p:spPr>
            <a:xfrm>
              <a:off x="6097627" y="3075979"/>
              <a:ext cx="1346400" cy="201600"/>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lIns="67500" rIns="67500" rtlCol="0" anchor="ctr"/>
            <a:lstStyle/>
            <a:p>
              <a:pPr lvl="0" algn="ctr">
                <a:defRPr/>
              </a:pPr>
              <a:r>
                <a:rPr lang="fr-FR" sz="700" kern="0" dirty="0">
                  <a:solidFill>
                    <a:srgbClr val="44546A"/>
                  </a:solidFill>
                </a:rPr>
                <a:t>Gestion documentaire</a:t>
              </a:r>
            </a:p>
          </p:txBody>
        </p:sp>
        <p:sp>
          <p:nvSpPr>
            <p:cNvPr id="119" name="Rectangle 118">
              <a:extLst>
                <a:ext uri="{FF2B5EF4-FFF2-40B4-BE49-F238E27FC236}">
                  <a16:creationId xmlns:a16="http://schemas.microsoft.com/office/drawing/2014/main" id="{D547CC70-3041-417C-B105-07AB8F8A958C}"/>
                </a:ext>
              </a:extLst>
            </p:cNvPr>
            <p:cNvSpPr/>
            <p:nvPr/>
          </p:nvSpPr>
          <p:spPr>
            <a:xfrm>
              <a:off x="6097627" y="2857947"/>
              <a:ext cx="1346400" cy="201600"/>
            </a:xfrm>
            <a:prstGeom prst="rect">
              <a:avLst/>
            </a:prstGeom>
            <a:solidFill>
              <a:schemeClr val="accent6">
                <a:lumMod val="20000"/>
                <a:lumOff val="80000"/>
              </a:schemeClr>
            </a:solidFill>
            <a:ln w="9525" cap="flat" cmpd="sng" algn="ctr">
              <a:solidFill>
                <a:srgbClr val="00578D"/>
              </a:solidFill>
              <a:prstDash val="solid"/>
              <a:miter lim="800000"/>
            </a:ln>
            <a:effectLst/>
          </p:spPr>
          <p:txBody>
            <a:bodyPr lIns="68400" rIns="68400" rtlCol="0" anchor="ctr"/>
            <a:lstStyle/>
            <a:p>
              <a:pPr indent="-36000" algn="ctr" defTabSz="685800">
                <a:defRPr/>
              </a:pPr>
              <a:r>
                <a:rPr lang="fr-FR" sz="700" kern="0" dirty="0">
                  <a:solidFill>
                    <a:srgbClr val="44546A"/>
                  </a:solidFill>
                </a:rPr>
                <a:t>Gestion de la qualité de la production</a:t>
              </a:r>
            </a:p>
          </p:txBody>
        </p:sp>
        <p:sp>
          <p:nvSpPr>
            <p:cNvPr id="120" name="Rectangle 119">
              <a:extLst>
                <a:ext uri="{FF2B5EF4-FFF2-40B4-BE49-F238E27FC236}">
                  <a16:creationId xmlns:a16="http://schemas.microsoft.com/office/drawing/2014/main" id="{D547CC70-3041-417C-B105-07AB8F8A958C}"/>
                </a:ext>
              </a:extLst>
            </p:cNvPr>
            <p:cNvSpPr/>
            <p:nvPr/>
          </p:nvSpPr>
          <p:spPr>
            <a:xfrm>
              <a:off x="6097627" y="1985819"/>
              <a:ext cx="1346400" cy="201600"/>
            </a:xfrm>
            <a:prstGeom prst="rect">
              <a:avLst/>
            </a:prstGeom>
            <a:solidFill>
              <a:schemeClr val="accent6">
                <a:lumMod val="20000"/>
                <a:lumOff val="80000"/>
              </a:schemeClr>
            </a:solidFill>
            <a:ln w="9525" cap="flat" cmpd="sng" algn="ctr">
              <a:solidFill>
                <a:srgbClr val="00578D"/>
              </a:solidFill>
              <a:prstDash val="solid"/>
              <a:miter lim="800000"/>
            </a:ln>
            <a:effectLst/>
          </p:spPr>
          <p:txBody>
            <a:bodyPr lIns="68400" rIns="68400" rtlCol="0" anchor="ctr"/>
            <a:lstStyle/>
            <a:p>
              <a:pPr marR="0" lvl="0" indent="-36000" algn="ctr" defTabSz="685800" fontAlgn="auto">
                <a:lnSpc>
                  <a:spcPct val="100000"/>
                </a:lnSpc>
                <a:spcBef>
                  <a:spcPts val="0"/>
                </a:spcBef>
                <a:spcAft>
                  <a:spcPts val="0"/>
                </a:spcAft>
                <a:buClrTx/>
                <a:buSzTx/>
                <a:buFontTx/>
                <a:buNone/>
                <a:tabLst/>
                <a:defRPr/>
              </a:pPr>
              <a:r>
                <a:rPr lang="fr-FR" sz="700" kern="0" dirty="0">
                  <a:solidFill>
                    <a:srgbClr val="44546A"/>
                  </a:solidFill>
                </a:rPr>
                <a:t>Gestion de la qualité du soin et de l’accompagnement</a:t>
              </a:r>
            </a:p>
          </p:txBody>
        </p:sp>
      </p:grpSp>
      <p:grpSp>
        <p:nvGrpSpPr>
          <p:cNvPr id="15" name="Groupe 14">
            <a:extLst>
              <a:ext uri="{FF2B5EF4-FFF2-40B4-BE49-F238E27FC236}">
                <a16:creationId xmlns:a16="http://schemas.microsoft.com/office/drawing/2014/main" id="{AE39B237-EE32-417C-8DCB-784E97C50816}"/>
              </a:ext>
            </a:extLst>
          </p:cNvPr>
          <p:cNvGrpSpPr/>
          <p:nvPr/>
        </p:nvGrpSpPr>
        <p:grpSpPr>
          <a:xfrm>
            <a:off x="3144405" y="1719873"/>
            <a:ext cx="2847600" cy="1023710"/>
            <a:chOff x="3144405" y="1719873"/>
            <a:chExt cx="2847600" cy="1023710"/>
          </a:xfrm>
        </p:grpSpPr>
        <p:sp>
          <p:nvSpPr>
            <p:cNvPr id="9" name="Rectangle : coins arrondis 8">
              <a:extLst>
                <a:ext uri="{FF2B5EF4-FFF2-40B4-BE49-F238E27FC236}">
                  <a16:creationId xmlns:a16="http://schemas.microsoft.com/office/drawing/2014/main" id="{0977C6C2-B318-434E-80E2-8BE344D7D949}"/>
                </a:ext>
              </a:extLst>
            </p:cNvPr>
            <p:cNvSpPr/>
            <p:nvPr/>
          </p:nvSpPr>
          <p:spPr>
            <a:xfrm>
              <a:off x="3144405" y="1719873"/>
              <a:ext cx="2847600" cy="1023710"/>
            </a:xfrm>
            <a:prstGeom prst="roundRect">
              <a:avLst/>
            </a:prstGeom>
            <a:solidFill>
              <a:schemeClr val="accent6">
                <a:lumMod val="20000"/>
                <a:lumOff val="80000"/>
              </a:schemeClr>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Gestion de la communication</a:t>
              </a:r>
            </a:p>
          </p:txBody>
        </p:sp>
        <p:sp>
          <p:nvSpPr>
            <p:cNvPr id="44" name="Rectangle 43">
              <a:extLst>
                <a:ext uri="{FF2B5EF4-FFF2-40B4-BE49-F238E27FC236}">
                  <a16:creationId xmlns:a16="http://schemas.microsoft.com/office/drawing/2014/main" id="{02998E7B-ED45-4B19-A990-24D6D6566EE1}"/>
                </a:ext>
              </a:extLst>
            </p:cNvPr>
            <p:cNvSpPr/>
            <p:nvPr/>
          </p:nvSpPr>
          <p:spPr>
            <a:xfrm>
              <a:off x="3193540" y="1985819"/>
              <a:ext cx="1346400" cy="238797"/>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des demandes (hors usagers et familles)</a:t>
              </a:r>
            </a:p>
          </p:txBody>
        </p:sp>
        <p:sp>
          <p:nvSpPr>
            <p:cNvPr id="62" name="Rectangle 61">
              <a:extLst>
                <a:ext uri="{FF2B5EF4-FFF2-40B4-BE49-F238E27FC236}">
                  <a16:creationId xmlns:a16="http://schemas.microsoft.com/office/drawing/2014/main" id="{402661FB-C2AD-4FA4-9C15-8AC46ABC8AC7}"/>
                </a:ext>
              </a:extLst>
            </p:cNvPr>
            <p:cNvSpPr/>
            <p:nvPr/>
          </p:nvSpPr>
          <p:spPr>
            <a:xfrm>
              <a:off x="4592710" y="1985819"/>
              <a:ext cx="1346400" cy="238797"/>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 la communication interne</a:t>
              </a:r>
            </a:p>
          </p:txBody>
        </p:sp>
        <p:sp>
          <p:nvSpPr>
            <p:cNvPr id="69" name="Rectangle 68">
              <a:extLst>
                <a:ext uri="{FF2B5EF4-FFF2-40B4-BE49-F238E27FC236}">
                  <a16:creationId xmlns:a16="http://schemas.microsoft.com/office/drawing/2014/main" id="{A594BA92-A282-403C-A770-0082EC79739D}"/>
                </a:ext>
              </a:extLst>
            </p:cNvPr>
            <p:cNvSpPr/>
            <p:nvPr/>
          </p:nvSpPr>
          <p:spPr>
            <a:xfrm>
              <a:off x="4592710" y="2269595"/>
              <a:ext cx="1346400" cy="238796"/>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 la communication externe</a:t>
              </a:r>
            </a:p>
          </p:txBody>
        </p:sp>
        <p:sp>
          <p:nvSpPr>
            <p:cNvPr id="121" name="Rectangle 120">
              <a:extLst>
                <a:ext uri="{FF2B5EF4-FFF2-40B4-BE49-F238E27FC236}">
                  <a16:creationId xmlns:a16="http://schemas.microsoft.com/office/drawing/2014/main" id="{69468CEF-B949-4B34-A142-4C09395D77DC}"/>
                </a:ext>
              </a:extLst>
            </p:cNvPr>
            <p:cNvSpPr/>
            <p:nvPr/>
          </p:nvSpPr>
          <p:spPr>
            <a:xfrm>
              <a:off x="3188431" y="2269595"/>
              <a:ext cx="1346400" cy="238797"/>
            </a:xfrm>
            <a:prstGeom prst="rect">
              <a:avLst/>
            </a:prstGeom>
            <a:solidFill>
              <a:schemeClr val="accent6">
                <a:lumMod val="20000"/>
                <a:lumOff val="80000"/>
              </a:schemeClr>
            </a:solidFill>
            <a:ln w="9525" cap="flat" cmpd="sng" algn="ctr">
              <a:solidFill>
                <a:srgbClr val="00578D"/>
              </a:solidFill>
              <a:prstDash val="solid"/>
              <a:miter lim="800000"/>
            </a:ln>
            <a:effectLst/>
          </p:spPr>
          <p:txBody>
            <a:bodyPr lIns="90000" rIns="90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700" b="0" i="0" u="none" strike="noStrike" kern="0" cap="none" spc="0" normalizeH="0" baseline="0" noProof="0" dirty="0">
                  <a:ln>
                    <a:noFill/>
                  </a:ln>
                  <a:solidFill>
                    <a:srgbClr val="44546A"/>
                  </a:solidFill>
                  <a:effectLst/>
                  <a:uLnTx/>
                  <a:uFillTx/>
                  <a:latin typeface="Calibri" panose="020F0502020204030204"/>
                  <a:ea typeface="+mn-ea"/>
                  <a:cs typeface="+mn-cs"/>
                </a:rPr>
                <a:t>Promotion de l’établissement</a:t>
              </a:r>
            </a:p>
          </p:txBody>
        </p:sp>
      </p:grpSp>
      <p:grpSp>
        <p:nvGrpSpPr>
          <p:cNvPr id="22" name="Groupe 21">
            <a:extLst>
              <a:ext uri="{FF2B5EF4-FFF2-40B4-BE49-F238E27FC236}">
                <a16:creationId xmlns:a16="http://schemas.microsoft.com/office/drawing/2014/main" id="{A3721319-F160-4BCD-A4C2-F59BBAFE9802}"/>
              </a:ext>
            </a:extLst>
          </p:cNvPr>
          <p:cNvGrpSpPr/>
          <p:nvPr/>
        </p:nvGrpSpPr>
        <p:grpSpPr>
          <a:xfrm>
            <a:off x="3144403" y="5380744"/>
            <a:ext cx="2847600" cy="1137664"/>
            <a:chOff x="3144403" y="5380744"/>
            <a:chExt cx="2847600" cy="1137664"/>
          </a:xfrm>
        </p:grpSpPr>
        <p:sp>
          <p:nvSpPr>
            <p:cNvPr id="86" name="Rectangle : coins arrondis 85">
              <a:extLst>
                <a:ext uri="{FF2B5EF4-FFF2-40B4-BE49-F238E27FC236}">
                  <a16:creationId xmlns:a16="http://schemas.microsoft.com/office/drawing/2014/main" id="{B7666E09-BF1F-4348-8FB9-47F608A8ECDF}"/>
                </a:ext>
              </a:extLst>
            </p:cNvPr>
            <p:cNvSpPr/>
            <p:nvPr/>
          </p:nvSpPr>
          <p:spPr>
            <a:xfrm>
              <a:off x="3144403" y="5380744"/>
              <a:ext cx="2847600" cy="1137664"/>
            </a:xfrm>
            <a:prstGeom prst="roundRect">
              <a:avLst/>
            </a:prstGeom>
            <a:solidFill>
              <a:schemeClr val="accent6">
                <a:lumMod val="20000"/>
                <a:lumOff val="80000"/>
              </a:schemeClr>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Gestion de la protection des données personnelles</a:t>
              </a:r>
            </a:p>
          </p:txBody>
        </p:sp>
        <p:sp>
          <p:nvSpPr>
            <p:cNvPr id="85" name="Rectangle 84">
              <a:extLst>
                <a:ext uri="{FF2B5EF4-FFF2-40B4-BE49-F238E27FC236}">
                  <a16:creationId xmlns:a16="http://schemas.microsoft.com/office/drawing/2014/main" id="{57F88AA2-8D94-4120-A9B2-F2C9AA053887}"/>
                </a:ext>
              </a:extLst>
            </p:cNvPr>
            <p:cNvSpPr/>
            <p:nvPr/>
          </p:nvSpPr>
          <p:spPr>
            <a:xfrm>
              <a:off x="3204519" y="5624340"/>
              <a:ext cx="1346400" cy="2016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des demandes de droits d’accès</a:t>
              </a:r>
            </a:p>
          </p:txBody>
        </p:sp>
        <p:sp>
          <p:nvSpPr>
            <p:cNvPr id="87" name="Rectangle 86">
              <a:extLst>
                <a:ext uri="{FF2B5EF4-FFF2-40B4-BE49-F238E27FC236}">
                  <a16:creationId xmlns:a16="http://schemas.microsoft.com/office/drawing/2014/main" id="{DF15F321-F723-4D85-BD79-DC5563A51544}"/>
                </a:ext>
              </a:extLst>
            </p:cNvPr>
            <p:cNvSpPr/>
            <p:nvPr/>
          </p:nvSpPr>
          <p:spPr>
            <a:xfrm>
              <a:off x="4592710" y="5624340"/>
              <a:ext cx="1346400" cy="2016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 la conservation des données et des purges</a:t>
              </a:r>
            </a:p>
          </p:txBody>
        </p:sp>
        <p:sp>
          <p:nvSpPr>
            <p:cNvPr id="88" name="Rectangle 87">
              <a:extLst>
                <a:ext uri="{FF2B5EF4-FFF2-40B4-BE49-F238E27FC236}">
                  <a16:creationId xmlns:a16="http://schemas.microsoft.com/office/drawing/2014/main" id="{A7CE81D1-1617-4941-8181-52B4A779CDB5}"/>
                </a:ext>
              </a:extLst>
            </p:cNvPr>
            <p:cNvSpPr/>
            <p:nvPr/>
          </p:nvSpPr>
          <p:spPr>
            <a:xfrm>
              <a:off x="3204519" y="5846885"/>
              <a:ext cx="1346400" cy="2016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du registre de traitement</a:t>
              </a:r>
            </a:p>
          </p:txBody>
        </p:sp>
        <p:sp>
          <p:nvSpPr>
            <p:cNvPr id="89" name="Rectangle 88">
              <a:extLst>
                <a:ext uri="{FF2B5EF4-FFF2-40B4-BE49-F238E27FC236}">
                  <a16:creationId xmlns:a16="http://schemas.microsoft.com/office/drawing/2014/main" id="{766512D6-BA6A-4E98-A4C8-6E942979C5C7}"/>
                </a:ext>
              </a:extLst>
            </p:cNvPr>
            <p:cNvSpPr/>
            <p:nvPr/>
          </p:nvSpPr>
          <p:spPr>
            <a:xfrm>
              <a:off x="4592710" y="5846885"/>
              <a:ext cx="1346400" cy="2016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des analyses d’impact</a:t>
              </a:r>
            </a:p>
          </p:txBody>
        </p:sp>
        <p:sp>
          <p:nvSpPr>
            <p:cNvPr id="90" name="Rectangle 89">
              <a:extLst>
                <a:ext uri="{FF2B5EF4-FFF2-40B4-BE49-F238E27FC236}">
                  <a16:creationId xmlns:a16="http://schemas.microsoft.com/office/drawing/2014/main" id="{C4FA6330-C8C6-4C44-8278-988D16BCBDC3}"/>
                </a:ext>
              </a:extLst>
            </p:cNvPr>
            <p:cNvSpPr/>
            <p:nvPr/>
          </p:nvSpPr>
          <p:spPr>
            <a:xfrm>
              <a:off x="3212460" y="6064871"/>
              <a:ext cx="1346400" cy="2016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des revues et des audits</a:t>
              </a:r>
            </a:p>
          </p:txBody>
        </p:sp>
      </p:grpSp>
    </p:spTree>
    <p:extLst>
      <p:ext uri="{BB962C8B-B14F-4D97-AF65-F5344CB8AC3E}">
        <p14:creationId xmlns:p14="http://schemas.microsoft.com/office/powerpoint/2010/main" val="3003391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que 6" descr="Tendance à la hausse">
            <a:extLst>
              <a:ext uri="{FF2B5EF4-FFF2-40B4-BE49-F238E27FC236}">
                <a16:creationId xmlns:a16="http://schemas.microsoft.com/office/drawing/2014/main" id="{2EEA08CE-6093-4FAF-A668-3F5A5C6F2F2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689039" y="1412788"/>
            <a:ext cx="297949" cy="297949"/>
          </a:xfrm>
          <a:prstGeom prst="rect">
            <a:avLst/>
          </a:prstGeom>
        </p:spPr>
      </p:pic>
      <p:sp>
        <p:nvSpPr>
          <p:cNvPr id="8" name="Rectangle : coins arrondis 30">
            <a:extLst>
              <a:ext uri="{FF2B5EF4-FFF2-40B4-BE49-F238E27FC236}">
                <a16:creationId xmlns:a16="http://schemas.microsoft.com/office/drawing/2014/main" id="{5BA76D90-44FB-4CF1-9B7C-6D25C1501124}"/>
              </a:ext>
            </a:extLst>
          </p:cNvPr>
          <p:cNvSpPr/>
          <p:nvPr/>
        </p:nvSpPr>
        <p:spPr>
          <a:xfrm>
            <a:off x="930360" y="1394335"/>
            <a:ext cx="3175007" cy="4529018"/>
          </a:xfrm>
          <a:prstGeom prst="roundRect">
            <a:avLst>
              <a:gd name="adj" fmla="val 3844"/>
            </a:avLst>
          </a:prstGeom>
          <a:noFill/>
          <a:ln w="22225" cap="flat" cmpd="sng" algn="ctr">
            <a:solidFill>
              <a:srgbClr val="15B8D6">
                <a:lumMod val="50000"/>
              </a:srgbClr>
            </a:solidFill>
            <a:prstDash val="sysDash"/>
            <a:miter lim="800000"/>
          </a:ln>
          <a:effectLst/>
        </p:spPr>
        <p:txBody>
          <a:bodyPr rtlCol="0" anchor="t"/>
          <a:lstStyle/>
          <a:p>
            <a:pPr defTabSz="685800">
              <a:defRPr/>
            </a:pPr>
            <a:r>
              <a:rPr lang="fr-FR" sz="1350" b="1" kern="0" dirty="0">
                <a:solidFill>
                  <a:srgbClr val="52646D"/>
                </a:solidFill>
                <a:latin typeface="Calibri" panose="020F0502020204030204"/>
              </a:rPr>
              <a:t>Pilotage</a:t>
            </a:r>
          </a:p>
        </p:txBody>
      </p:sp>
      <p:sp>
        <p:nvSpPr>
          <p:cNvPr id="9" name="Rectangle : coins arrondis 8">
            <a:extLst>
              <a:ext uri="{FF2B5EF4-FFF2-40B4-BE49-F238E27FC236}">
                <a16:creationId xmlns:a16="http://schemas.microsoft.com/office/drawing/2014/main" id="{4B7E90D0-3775-4476-B96E-6CE1030E046B}"/>
              </a:ext>
            </a:extLst>
          </p:cNvPr>
          <p:cNvSpPr/>
          <p:nvPr/>
        </p:nvSpPr>
        <p:spPr>
          <a:xfrm>
            <a:off x="1063116" y="1863596"/>
            <a:ext cx="2899284" cy="1872000"/>
          </a:xfrm>
          <a:prstGeom prst="roundRect">
            <a:avLst/>
          </a:prstGeom>
          <a:solidFill>
            <a:schemeClr val="accent4">
              <a:lumMod val="20000"/>
              <a:lumOff val="80000"/>
            </a:schemeClr>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Pilotage et suivi de l’activité</a:t>
            </a:r>
          </a:p>
        </p:txBody>
      </p:sp>
      <p:sp>
        <p:nvSpPr>
          <p:cNvPr id="11" name="Rectangle : coins arrondis 10">
            <a:extLst>
              <a:ext uri="{FF2B5EF4-FFF2-40B4-BE49-F238E27FC236}">
                <a16:creationId xmlns:a16="http://schemas.microsoft.com/office/drawing/2014/main" id="{D32BBE86-DA6E-491B-BC92-3F9BCDB85EF5}"/>
              </a:ext>
            </a:extLst>
          </p:cNvPr>
          <p:cNvSpPr/>
          <p:nvPr/>
        </p:nvSpPr>
        <p:spPr>
          <a:xfrm>
            <a:off x="4638767" y="1859465"/>
            <a:ext cx="2899284" cy="1872000"/>
          </a:xfrm>
          <a:prstGeom prst="roundRect">
            <a:avLst/>
          </a:prstGeom>
          <a:solidFill>
            <a:schemeClr val="accent4">
              <a:lumMod val="20000"/>
              <a:lumOff val="80000"/>
            </a:schemeClr>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Gestion des dons, des adhérents et des bénévoles</a:t>
            </a:r>
          </a:p>
        </p:txBody>
      </p:sp>
      <p:sp>
        <p:nvSpPr>
          <p:cNvPr id="12" name="Rectangle : coins arrondis 11">
            <a:extLst>
              <a:ext uri="{FF2B5EF4-FFF2-40B4-BE49-F238E27FC236}">
                <a16:creationId xmlns:a16="http://schemas.microsoft.com/office/drawing/2014/main" id="{1D737C92-6C94-4374-A55B-594D45D31768}"/>
              </a:ext>
            </a:extLst>
          </p:cNvPr>
          <p:cNvSpPr/>
          <p:nvPr/>
        </p:nvSpPr>
        <p:spPr>
          <a:xfrm>
            <a:off x="1057367" y="3895725"/>
            <a:ext cx="2899284" cy="1872000"/>
          </a:xfrm>
          <a:prstGeom prst="roundRect">
            <a:avLst/>
          </a:prstGeom>
          <a:solidFill>
            <a:schemeClr val="accent4">
              <a:lumMod val="20000"/>
              <a:lumOff val="80000"/>
            </a:schemeClr>
          </a:solidFill>
          <a:ln w="19050" cap="flat" cmpd="sng" algn="ctr">
            <a:noFill/>
            <a:prstDash val="solid"/>
            <a:miter lim="800000"/>
          </a:ln>
          <a:effectLst/>
        </p:spPr>
        <p:txBody>
          <a:bodyPr lIns="90000" rIns="90000" rtlCol="0" anchor="t"/>
          <a:lstStyle/>
          <a:p>
            <a:pPr algn="ctr" defTabSz="685800">
              <a:defRPr/>
            </a:pPr>
            <a:r>
              <a:rPr lang="fr-FR" sz="825" b="1" kern="0" dirty="0">
                <a:solidFill>
                  <a:srgbClr val="003E64">
                    <a:lumMod val="90000"/>
                    <a:lumOff val="10000"/>
                  </a:srgbClr>
                </a:solidFill>
                <a:latin typeface="Calibri" panose="020F0502020204030204"/>
              </a:rPr>
              <a:t>Gestion de la gouvernance</a:t>
            </a:r>
          </a:p>
        </p:txBody>
      </p:sp>
      <p:sp>
        <p:nvSpPr>
          <p:cNvPr id="25" name="Rectangle 24">
            <a:extLst>
              <a:ext uri="{FF2B5EF4-FFF2-40B4-BE49-F238E27FC236}">
                <a16:creationId xmlns:a16="http://schemas.microsoft.com/office/drawing/2014/main" id="{D55B5653-ADE9-454C-A7CC-9F9E30741BFC}"/>
              </a:ext>
            </a:extLst>
          </p:cNvPr>
          <p:cNvSpPr/>
          <p:nvPr/>
        </p:nvSpPr>
        <p:spPr>
          <a:xfrm>
            <a:off x="4792946" y="2268385"/>
            <a:ext cx="12492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latin typeface="Calibri" panose="020F0502020204030204"/>
              </a:rPr>
              <a:t>Gestion du dossier donateur</a:t>
            </a:r>
          </a:p>
        </p:txBody>
      </p:sp>
      <p:sp>
        <p:nvSpPr>
          <p:cNvPr id="26" name="Rectangle 25">
            <a:extLst>
              <a:ext uri="{FF2B5EF4-FFF2-40B4-BE49-F238E27FC236}">
                <a16:creationId xmlns:a16="http://schemas.microsoft.com/office/drawing/2014/main" id="{45D5D465-E296-4D01-9811-617A8E729D91}"/>
              </a:ext>
            </a:extLst>
          </p:cNvPr>
          <p:cNvSpPr/>
          <p:nvPr/>
        </p:nvSpPr>
        <p:spPr>
          <a:xfrm>
            <a:off x="4792946" y="2730621"/>
            <a:ext cx="12492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du dossier adhérent</a:t>
            </a:r>
          </a:p>
        </p:txBody>
      </p:sp>
      <p:sp>
        <p:nvSpPr>
          <p:cNvPr id="27" name="Rectangle 26">
            <a:extLst>
              <a:ext uri="{FF2B5EF4-FFF2-40B4-BE49-F238E27FC236}">
                <a16:creationId xmlns:a16="http://schemas.microsoft.com/office/drawing/2014/main" id="{73F5A874-37F0-4AD3-9179-0196A5C761E7}"/>
              </a:ext>
            </a:extLst>
          </p:cNvPr>
          <p:cNvSpPr/>
          <p:nvPr/>
        </p:nvSpPr>
        <p:spPr>
          <a:xfrm>
            <a:off x="6141871" y="2268385"/>
            <a:ext cx="12492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des dons</a:t>
            </a:r>
          </a:p>
        </p:txBody>
      </p:sp>
      <p:sp>
        <p:nvSpPr>
          <p:cNvPr id="28" name="Rectangle 27">
            <a:extLst>
              <a:ext uri="{FF2B5EF4-FFF2-40B4-BE49-F238E27FC236}">
                <a16:creationId xmlns:a16="http://schemas.microsoft.com/office/drawing/2014/main" id="{1AC280B6-1965-46CB-9333-85DAB2DD29D2}"/>
              </a:ext>
            </a:extLst>
          </p:cNvPr>
          <p:cNvSpPr/>
          <p:nvPr/>
        </p:nvSpPr>
        <p:spPr>
          <a:xfrm>
            <a:off x="6141871" y="2730621"/>
            <a:ext cx="12492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des adhésions</a:t>
            </a:r>
          </a:p>
        </p:txBody>
      </p:sp>
      <p:sp>
        <p:nvSpPr>
          <p:cNvPr id="29" name="Rectangle 28">
            <a:extLst>
              <a:ext uri="{FF2B5EF4-FFF2-40B4-BE49-F238E27FC236}">
                <a16:creationId xmlns:a16="http://schemas.microsoft.com/office/drawing/2014/main" id="{F8405E1B-AF35-4D79-B1CB-2893769D4218}"/>
              </a:ext>
            </a:extLst>
          </p:cNvPr>
          <p:cNvSpPr/>
          <p:nvPr/>
        </p:nvSpPr>
        <p:spPr>
          <a:xfrm>
            <a:off x="4792946" y="3192856"/>
            <a:ext cx="12492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du dossier bénévole</a:t>
            </a:r>
          </a:p>
        </p:txBody>
      </p:sp>
      <p:sp>
        <p:nvSpPr>
          <p:cNvPr id="30" name="Rectangle 29">
            <a:extLst>
              <a:ext uri="{FF2B5EF4-FFF2-40B4-BE49-F238E27FC236}">
                <a16:creationId xmlns:a16="http://schemas.microsoft.com/office/drawing/2014/main" id="{2411D7C4-81CF-4AAC-A210-517757D70148}"/>
              </a:ext>
            </a:extLst>
          </p:cNvPr>
          <p:cNvSpPr/>
          <p:nvPr/>
        </p:nvSpPr>
        <p:spPr>
          <a:xfrm>
            <a:off x="6141871" y="3192856"/>
            <a:ext cx="12492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de l’activité des bénévoles</a:t>
            </a:r>
          </a:p>
        </p:txBody>
      </p:sp>
      <p:sp>
        <p:nvSpPr>
          <p:cNvPr id="17" name="Rectangle 16">
            <a:extLst>
              <a:ext uri="{FF2B5EF4-FFF2-40B4-BE49-F238E27FC236}">
                <a16:creationId xmlns:a16="http://schemas.microsoft.com/office/drawing/2014/main" id="{EBED5E2F-ADC1-4926-9CA2-0D87DA393405}"/>
              </a:ext>
            </a:extLst>
          </p:cNvPr>
          <p:cNvSpPr/>
          <p:nvPr/>
        </p:nvSpPr>
        <p:spPr>
          <a:xfrm>
            <a:off x="2577681" y="3194246"/>
            <a:ext cx="1242000" cy="36941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Pilotage de la file active et de la liste d’attente</a:t>
            </a:r>
          </a:p>
        </p:txBody>
      </p:sp>
      <p:sp>
        <p:nvSpPr>
          <p:cNvPr id="18" name="Rectangle 17">
            <a:extLst>
              <a:ext uri="{FF2B5EF4-FFF2-40B4-BE49-F238E27FC236}">
                <a16:creationId xmlns:a16="http://schemas.microsoft.com/office/drawing/2014/main" id="{DEF48402-B1B4-4936-9BE6-42C15847F772}"/>
              </a:ext>
            </a:extLst>
          </p:cNvPr>
          <p:cNvSpPr/>
          <p:nvPr/>
        </p:nvSpPr>
        <p:spPr>
          <a:xfrm>
            <a:off x="1205270" y="2269775"/>
            <a:ext cx="1242000" cy="36941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des tableaux de bord</a:t>
            </a:r>
          </a:p>
        </p:txBody>
      </p:sp>
      <p:sp>
        <p:nvSpPr>
          <p:cNvPr id="19" name="Rectangle 18">
            <a:extLst>
              <a:ext uri="{FF2B5EF4-FFF2-40B4-BE49-F238E27FC236}">
                <a16:creationId xmlns:a16="http://schemas.microsoft.com/office/drawing/2014/main" id="{64C9F5A4-9F65-4180-82FD-17F18F7A9743}"/>
              </a:ext>
            </a:extLst>
          </p:cNvPr>
          <p:cNvSpPr/>
          <p:nvPr/>
        </p:nvSpPr>
        <p:spPr>
          <a:xfrm>
            <a:off x="2577681" y="2269775"/>
            <a:ext cx="1242000" cy="36941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des indicateurs</a:t>
            </a:r>
          </a:p>
        </p:txBody>
      </p:sp>
      <p:sp>
        <p:nvSpPr>
          <p:cNvPr id="33" name="Rectangle 32">
            <a:extLst>
              <a:ext uri="{FF2B5EF4-FFF2-40B4-BE49-F238E27FC236}">
                <a16:creationId xmlns:a16="http://schemas.microsoft.com/office/drawing/2014/main" id="{8DD28336-A8DB-438D-99E9-7AAF470DAC94}"/>
              </a:ext>
            </a:extLst>
          </p:cNvPr>
          <p:cNvSpPr/>
          <p:nvPr/>
        </p:nvSpPr>
        <p:spPr>
          <a:xfrm>
            <a:off x="1206903" y="2732011"/>
            <a:ext cx="1242000" cy="36941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de la production</a:t>
            </a:r>
          </a:p>
        </p:txBody>
      </p:sp>
      <p:sp>
        <p:nvSpPr>
          <p:cNvPr id="34" name="Rectangle 33">
            <a:extLst>
              <a:ext uri="{FF2B5EF4-FFF2-40B4-BE49-F238E27FC236}">
                <a16:creationId xmlns:a16="http://schemas.microsoft.com/office/drawing/2014/main" id="{4D84FED8-BEE5-437C-8680-ADBE34230523}"/>
              </a:ext>
            </a:extLst>
          </p:cNvPr>
          <p:cNvSpPr/>
          <p:nvPr/>
        </p:nvSpPr>
        <p:spPr>
          <a:xfrm>
            <a:off x="2578245" y="2732011"/>
            <a:ext cx="1242000" cy="36941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Elaboration des rapports</a:t>
            </a:r>
          </a:p>
        </p:txBody>
      </p:sp>
      <p:sp>
        <p:nvSpPr>
          <p:cNvPr id="23" name="Rectangle 22">
            <a:extLst>
              <a:ext uri="{FF2B5EF4-FFF2-40B4-BE49-F238E27FC236}">
                <a16:creationId xmlns:a16="http://schemas.microsoft.com/office/drawing/2014/main" id="{822FB738-1A77-43A5-A731-0C05D8CDF973}"/>
              </a:ext>
            </a:extLst>
          </p:cNvPr>
          <p:cNvSpPr/>
          <p:nvPr/>
        </p:nvSpPr>
        <p:spPr>
          <a:xfrm>
            <a:off x="1211546" y="4296999"/>
            <a:ext cx="12492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Suivi des états réglementaires</a:t>
            </a:r>
          </a:p>
        </p:txBody>
      </p:sp>
      <p:sp>
        <p:nvSpPr>
          <p:cNvPr id="24" name="Rectangle 23">
            <a:extLst>
              <a:ext uri="{FF2B5EF4-FFF2-40B4-BE49-F238E27FC236}">
                <a16:creationId xmlns:a16="http://schemas.microsoft.com/office/drawing/2014/main" id="{51083B29-6003-4A46-A180-708E0633076E}"/>
              </a:ext>
            </a:extLst>
          </p:cNvPr>
          <p:cNvSpPr/>
          <p:nvPr/>
        </p:nvSpPr>
        <p:spPr>
          <a:xfrm>
            <a:off x="2560471" y="4296999"/>
            <a:ext cx="12492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de la coopération avec les partenaires</a:t>
            </a:r>
          </a:p>
        </p:txBody>
      </p:sp>
      <p:sp>
        <p:nvSpPr>
          <p:cNvPr id="35" name="Rectangle 34">
            <a:extLst>
              <a:ext uri="{FF2B5EF4-FFF2-40B4-BE49-F238E27FC236}">
                <a16:creationId xmlns:a16="http://schemas.microsoft.com/office/drawing/2014/main" id="{90262307-68C3-4331-B192-400F3C1ABF97}"/>
              </a:ext>
            </a:extLst>
          </p:cNvPr>
          <p:cNvSpPr/>
          <p:nvPr/>
        </p:nvSpPr>
        <p:spPr>
          <a:xfrm>
            <a:off x="2560471" y="4786643"/>
            <a:ext cx="1249200" cy="370800"/>
          </a:xfrm>
          <a:prstGeom prst="rect">
            <a:avLst/>
          </a:prstGeom>
          <a:noFill/>
          <a:ln w="9525" cap="flat" cmpd="sng" algn="ctr">
            <a:solidFill>
              <a:srgbClr val="00578D"/>
            </a:solidFill>
            <a:prstDash val="solid"/>
            <a:miter lim="800000"/>
          </a:ln>
          <a:effectLst/>
        </p:spPr>
        <p:txBody>
          <a:bodyPr lIns="90000" rIns="90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Mise en œuvre du projet de l’ESMS</a:t>
            </a:r>
          </a:p>
        </p:txBody>
      </p:sp>
      <p:sp>
        <p:nvSpPr>
          <p:cNvPr id="31" name="Rectangle 30">
            <a:extLst>
              <a:ext uri="{FF2B5EF4-FFF2-40B4-BE49-F238E27FC236}">
                <a16:creationId xmlns:a16="http://schemas.microsoft.com/office/drawing/2014/main" id="{F3933C12-FC38-43EC-9F04-C942B0213584}"/>
              </a:ext>
            </a:extLst>
          </p:cNvPr>
          <p:cNvSpPr/>
          <p:nvPr/>
        </p:nvSpPr>
        <p:spPr>
          <a:xfrm>
            <a:off x="1211546" y="4786643"/>
            <a:ext cx="1249200" cy="370800"/>
          </a:xfrm>
          <a:prstGeom prst="rect">
            <a:avLst/>
          </a:prstGeom>
          <a:noFill/>
          <a:ln w="9525" cap="flat" cmpd="sng" algn="ctr">
            <a:solidFill>
              <a:srgbClr val="00578D"/>
            </a:solidFill>
            <a:prstDash val="solid"/>
            <a:miter lim="800000"/>
          </a:ln>
          <a:effectLst/>
        </p:spPr>
        <p:txBody>
          <a:bodyPr lIns="90000" rIns="90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800" kern="0" dirty="0">
                <a:solidFill>
                  <a:srgbClr val="44546A"/>
                </a:solidFill>
                <a:latin typeface="Calibri" panose="020F0502020204030204"/>
              </a:rPr>
              <a:t>Mise en œuvre du projet stratégique</a:t>
            </a:r>
          </a:p>
        </p:txBody>
      </p:sp>
      <p:sp>
        <p:nvSpPr>
          <p:cNvPr id="32" name="Rectangle 31">
            <a:extLst>
              <a:ext uri="{FF2B5EF4-FFF2-40B4-BE49-F238E27FC236}">
                <a16:creationId xmlns:a16="http://schemas.microsoft.com/office/drawing/2014/main" id="{563FBB37-FC34-4841-AF29-CF947AC39012}"/>
              </a:ext>
            </a:extLst>
          </p:cNvPr>
          <p:cNvSpPr/>
          <p:nvPr/>
        </p:nvSpPr>
        <p:spPr>
          <a:xfrm>
            <a:off x="1211546" y="5239573"/>
            <a:ext cx="1249200" cy="370800"/>
          </a:xfrm>
          <a:prstGeom prst="rect">
            <a:avLst/>
          </a:prstGeom>
          <a:noFill/>
          <a:ln w="9525" cap="flat" cmpd="sng" algn="ctr">
            <a:solidFill>
              <a:srgbClr val="00578D"/>
            </a:solidFill>
            <a:prstDash val="solid"/>
            <a:miter lim="800000"/>
          </a:ln>
          <a:effectLst/>
        </p:spPr>
        <p:txBody>
          <a:bodyPr lIns="90000" rIns="90000" rtlCol="0" anchor="ctr"/>
          <a:lstStyle/>
          <a:p>
            <a:pPr algn="ctr">
              <a:defRPr/>
            </a:pPr>
            <a:r>
              <a:rPr lang="fr-FR" sz="800" kern="0" dirty="0">
                <a:solidFill>
                  <a:srgbClr val="44546A"/>
                </a:solidFill>
                <a:latin typeface="Calibri" panose="020F0502020204030204"/>
              </a:rPr>
              <a:t>Gestion du Document Unique des Délégations (DUD)</a:t>
            </a:r>
          </a:p>
        </p:txBody>
      </p:sp>
      <p:sp>
        <p:nvSpPr>
          <p:cNvPr id="36" name="Rectangle 35">
            <a:extLst>
              <a:ext uri="{FF2B5EF4-FFF2-40B4-BE49-F238E27FC236}">
                <a16:creationId xmlns:a16="http://schemas.microsoft.com/office/drawing/2014/main" id="{0A4E1C54-24AF-424C-B052-FEE8C272DACF}"/>
              </a:ext>
            </a:extLst>
          </p:cNvPr>
          <p:cNvSpPr/>
          <p:nvPr/>
        </p:nvSpPr>
        <p:spPr>
          <a:xfrm>
            <a:off x="2560471" y="5239573"/>
            <a:ext cx="1249200" cy="370800"/>
          </a:xfrm>
          <a:prstGeom prst="rect">
            <a:avLst/>
          </a:prstGeom>
          <a:noFill/>
          <a:ln w="9525" cap="flat" cmpd="sng" algn="ctr">
            <a:solidFill>
              <a:srgbClr val="00578D"/>
            </a:solidFill>
            <a:prstDash val="solid"/>
            <a:miter lim="800000"/>
          </a:ln>
          <a:effectLst/>
        </p:spPr>
        <p:txBody>
          <a:bodyPr lIns="90000" rIns="90000" rtlCol="0" anchor="ctr"/>
          <a:lstStyle/>
          <a:p>
            <a:pPr marR="0" lvl="0" indent="0" algn="ctr" fontAlgn="auto">
              <a:lnSpc>
                <a:spcPct val="100000"/>
              </a:lnSpc>
              <a:spcBef>
                <a:spcPts val="0"/>
              </a:spcBef>
              <a:spcAft>
                <a:spcPts val="0"/>
              </a:spcAft>
              <a:buClrTx/>
              <a:buSzTx/>
              <a:buFontTx/>
              <a:buNone/>
              <a:tabLst/>
              <a:defRPr/>
            </a:pPr>
            <a:r>
              <a:rPr lang="fr-FR" sz="800" kern="0" dirty="0">
                <a:solidFill>
                  <a:srgbClr val="44546A"/>
                </a:solidFill>
                <a:latin typeface="Calibri" panose="020F0502020204030204"/>
              </a:rPr>
              <a:t>Pilotage des actions du CPOM </a:t>
            </a:r>
          </a:p>
        </p:txBody>
      </p:sp>
      <p:sp>
        <p:nvSpPr>
          <p:cNvPr id="37" name="Rectangle : coins arrondis 30">
            <a:extLst>
              <a:ext uri="{FF2B5EF4-FFF2-40B4-BE49-F238E27FC236}">
                <a16:creationId xmlns:a16="http://schemas.microsoft.com/office/drawing/2014/main" id="{5BA76D90-44FB-4CF1-9B7C-6D25C1501124}"/>
              </a:ext>
            </a:extLst>
          </p:cNvPr>
          <p:cNvSpPr/>
          <p:nvPr/>
        </p:nvSpPr>
        <p:spPr>
          <a:xfrm>
            <a:off x="4500905" y="1394335"/>
            <a:ext cx="3175007" cy="4529018"/>
          </a:xfrm>
          <a:prstGeom prst="roundRect">
            <a:avLst>
              <a:gd name="adj" fmla="val 3844"/>
            </a:avLst>
          </a:prstGeom>
          <a:noFill/>
          <a:ln w="22225" cap="flat" cmpd="sng" algn="ctr">
            <a:solidFill>
              <a:srgbClr val="15B8D6">
                <a:lumMod val="50000"/>
              </a:srgbClr>
            </a:solidFill>
            <a:prstDash val="sysDash"/>
            <a:miter lim="800000"/>
          </a:ln>
          <a:effectLst/>
        </p:spPr>
        <p:txBody>
          <a:bodyPr rtlCol="0" anchor="t"/>
          <a:lstStyle/>
          <a:p>
            <a:pPr defTabSz="685800">
              <a:defRPr/>
            </a:pPr>
            <a:r>
              <a:rPr lang="fr-FR" sz="1350" b="1" kern="0" dirty="0">
                <a:solidFill>
                  <a:srgbClr val="52646D"/>
                </a:solidFill>
                <a:latin typeface="Calibri" panose="020F0502020204030204"/>
              </a:rPr>
              <a:t>Divers</a:t>
            </a:r>
          </a:p>
        </p:txBody>
      </p:sp>
    </p:spTree>
    <p:extLst>
      <p:ext uri="{BB962C8B-B14F-4D97-AF65-F5344CB8AC3E}">
        <p14:creationId xmlns:p14="http://schemas.microsoft.com/office/powerpoint/2010/main" val="1096005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que 6" descr="Engrenages">
            <a:extLst>
              <a:ext uri="{FF2B5EF4-FFF2-40B4-BE49-F238E27FC236}">
                <a16:creationId xmlns:a16="http://schemas.microsoft.com/office/drawing/2014/main" id="{A4C14813-1C7B-4C7E-9DC1-846347C585C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736405" y="1468002"/>
            <a:ext cx="240335" cy="240335"/>
          </a:xfrm>
          <a:prstGeom prst="rect">
            <a:avLst/>
          </a:prstGeom>
        </p:spPr>
      </p:pic>
      <p:sp>
        <p:nvSpPr>
          <p:cNvPr id="22" name="Rectangle : coins arrondis 21">
            <a:extLst>
              <a:ext uri="{FF2B5EF4-FFF2-40B4-BE49-F238E27FC236}">
                <a16:creationId xmlns:a16="http://schemas.microsoft.com/office/drawing/2014/main" id="{2C04F50C-8B2E-480D-92BE-8F0E23364290}"/>
              </a:ext>
            </a:extLst>
          </p:cNvPr>
          <p:cNvSpPr/>
          <p:nvPr/>
        </p:nvSpPr>
        <p:spPr>
          <a:xfrm>
            <a:off x="344057" y="1919375"/>
            <a:ext cx="2970000" cy="1988928"/>
          </a:xfrm>
          <a:prstGeom prst="roundRect">
            <a:avLst/>
          </a:prstGeom>
          <a:solidFill>
            <a:schemeClr val="accent1">
              <a:lumMod val="20000"/>
              <a:lumOff val="80000"/>
            </a:schemeClr>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Echanges institutionnels</a:t>
            </a:r>
          </a:p>
        </p:txBody>
      </p:sp>
      <p:grpSp>
        <p:nvGrpSpPr>
          <p:cNvPr id="2" name="Groupe 1">
            <a:extLst>
              <a:ext uri="{FF2B5EF4-FFF2-40B4-BE49-F238E27FC236}">
                <a16:creationId xmlns:a16="http://schemas.microsoft.com/office/drawing/2014/main" id="{B845565A-415B-489C-AE8D-820A2A88C4BF}"/>
              </a:ext>
            </a:extLst>
          </p:cNvPr>
          <p:cNvGrpSpPr/>
          <p:nvPr/>
        </p:nvGrpSpPr>
        <p:grpSpPr>
          <a:xfrm>
            <a:off x="501729" y="2298895"/>
            <a:ext cx="2654657" cy="841528"/>
            <a:chOff x="486489" y="2298542"/>
            <a:chExt cx="2654657" cy="841528"/>
          </a:xfrm>
        </p:grpSpPr>
        <p:sp>
          <p:nvSpPr>
            <p:cNvPr id="42" name="Rectangle 41">
              <a:extLst>
                <a:ext uri="{FF2B5EF4-FFF2-40B4-BE49-F238E27FC236}">
                  <a16:creationId xmlns:a16="http://schemas.microsoft.com/office/drawing/2014/main" id="{F0A43660-39E8-4C33-AF59-43CB37B5AE6C}"/>
                </a:ext>
              </a:extLst>
            </p:cNvPr>
            <p:cNvSpPr/>
            <p:nvPr/>
          </p:nvSpPr>
          <p:spPr>
            <a:xfrm>
              <a:off x="486489" y="2298542"/>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Services nationaux</a:t>
              </a:r>
            </a:p>
          </p:txBody>
        </p:sp>
        <p:sp>
          <p:nvSpPr>
            <p:cNvPr id="43" name="Rectangle 42">
              <a:extLst>
                <a:ext uri="{FF2B5EF4-FFF2-40B4-BE49-F238E27FC236}">
                  <a16:creationId xmlns:a16="http://schemas.microsoft.com/office/drawing/2014/main" id="{F74C6F21-3A9F-429D-BB02-AD5B0B2CC59B}"/>
                </a:ext>
              </a:extLst>
            </p:cNvPr>
            <p:cNvSpPr/>
            <p:nvPr/>
          </p:nvSpPr>
          <p:spPr>
            <a:xfrm>
              <a:off x="1899146" y="2298542"/>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Services régionaux</a:t>
              </a:r>
            </a:p>
          </p:txBody>
        </p:sp>
        <p:sp>
          <p:nvSpPr>
            <p:cNvPr id="44" name="Rectangle 43">
              <a:extLst>
                <a:ext uri="{FF2B5EF4-FFF2-40B4-BE49-F238E27FC236}">
                  <a16:creationId xmlns:a16="http://schemas.microsoft.com/office/drawing/2014/main" id="{6FFEF7FA-80DC-4F03-AB3D-63BC33A7FE58}"/>
                </a:ext>
              </a:extLst>
            </p:cNvPr>
            <p:cNvSpPr/>
            <p:nvPr/>
          </p:nvSpPr>
          <p:spPr>
            <a:xfrm>
              <a:off x="486489" y="2769270"/>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Services départementaux</a:t>
              </a:r>
            </a:p>
          </p:txBody>
        </p:sp>
      </p:grpSp>
      <p:sp>
        <p:nvSpPr>
          <p:cNvPr id="23" name="Rectangle : coins arrondis 22">
            <a:extLst>
              <a:ext uri="{FF2B5EF4-FFF2-40B4-BE49-F238E27FC236}">
                <a16:creationId xmlns:a16="http://schemas.microsoft.com/office/drawing/2014/main" id="{0FBE3F21-C91B-45AA-A02D-3769CBA4D384}"/>
              </a:ext>
            </a:extLst>
          </p:cNvPr>
          <p:cNvSpPr/>
          <p:nvPr/>
        </p:nvSpPr>
        <p:spPr>
          <a:xfrm>
            <a:off x="3463879" y="1924969"/>
            <a:ext cx="2970000" cy="1988928"/>
          </a:xfrm>
          <a:prstGeom prst="roundRect">
            <a:avLst/>
          </a:prstGeom>
          <a:solidFill>
            <a:schemeClr val="accent1">
              <a:lumMod val="20000"/>
              <a:lumOff val="80000"/>
            </a:schemeClr>
          </a:solidFill>
          <a:ln w="19050" cap="flat" cmpd="sng" algn="ctr">
            <a:noFill/>
            <a:prstDash val="solid"/>
            <a:miter lim="800000"/>
          </a:ln>
          <a:effectLst/>
        </p:spPr>
        <p:txBody>
          <a:bodyPr lIns="0" rIns="0" rtlCol="0" anchor="t"/>
          <a:lstStyle/>
          <a:p>
            <a:pPr algn="ctr">
              <a:defRPr/>
            </a:pPr>
            <a:r>
              <a:rPr lang="fr-FR" sz="825" b="1" kern="0" dirty="0">
                <a:solidFill>
                  <a:srgbClr val="003E64">
                    <a:lumMod val="90000"/>
                    <a:lumOff val="10000"/>
                  </a:srgbClr>
                </a:solidFill>
                <a:latin typeface="Calibri" panose="020F0502020204030204"/>
              </a:rPr>
              <a:t>Echange et partage avec les professionnels (MSS, DMP, etc.)</a:t>
            </a:r>
          </a:p>
        </p:txBody>
      </p:sp>
      <p:sp>
        <p:nvSpPr>
          <p:cNvPr id="48" name="Rectangle 47">
            <a:extLst>
              <a:ext uri="{FF2B5EF4-FFF2-40B4-BE49-F238E27FC236}">
                <a16:creationId xmlns:a16="http://schemas.microsoft.com/office/drawing/2014/main" id="{42A4DD87-D961-4451-924E-D490BC46DC98}"/>
              </a:ext>
            </a:extLst>
          </p:cNvPr>
          <p:cNvSpPr/>
          <p:nvPr/>
        </p:nvSpPr>
        <p:spPr>
          <a:xfrm>
            <a:off x="3587245" y="2213372"/>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Accès à un p</a:t>
            </a:r>
            <a:r>
              <a:rPr lang="fr-FR" sz="800" kern="0" dirty="0" err="1">
                <a:solidFill>
                  <a:srgbClr val="44546A"/>
                </a:solidFill>
                <a:latin typeface="Calibri" panose="020F0502020204030204"/>
              </a:rPr>
              <a:t>ortail</a:t>
            </a:r>
            <a:endParaRPr lang="fr-FR" sz="800" kern="0" dirty="0">
              <a:solidFill>
                <a:srgbClr val="44546A"/>
              </a:solidFill>
              <a:latin typeface="Calibri" panose="020F0502020204030204"/>
            </a:endParaRPr>
          </a:p>
        </p:txBody>
      </p:sp>
      <p:sp>
        <p:nvSpPr>
          <p:cNvPr id="49" name="Rectangle 48">
            <a:extLst>
              <a:ext uri="{FF2B5EF4-FFF2-40B4-BE49-F238E27FC236}">
                <a16:creationId xmlns:a16="http://schemas.microsoft.com/office/drawing/2014/main" id="{0E493149-70C0-44A7-A866-5D0F24C7492F}"/>
              </a:ext>
            </a:extLst>
          </p:cNvPr>
          <p:cNvSpPr/>
          <p:nvPr/>
        </p:nvSpPr>
        <p:spPr>
          <a:xfrm>
            <a:off x="5075310" y="2213372"/>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Mise à disposition de Messageries Sécurisées (MSS)</a:t>
            </a:r>
          </a:p>
        </p:txBody>
      </p:sp>
      <p:sp>
        <p:nvSpPr>
          <p:cNvPr id="51" name="Rectangle 50">
            <a:extLst>
              <a:ext uri="{FF2B5EF4-FFF2-40B4-BE49-F238E27FC236}">
                <a16:creationId xmlns:a16="http://schemas.microsoft.com/office/drawing/2014/main" id="{221C4000-8D5A-4C13-A1C0-E1AC24307567}"/>
              </a:ext>
            </a:extLst>
          </p:cNvPr>
          <p:cNvSpPr/>
          <p:nvPr/>
        </p:nvSpPr>
        <p:spPr>
          <a:xfrm>
            <a:off x="3587245" y="2601205"/>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Mise à disposition d’un dossier partagé (DMP)</a:t>
            </a:r>
          </a:p>
        </p:txBody>
      </p:sp>
      <p:sp>
        <p:nvSpPr>
          <p:cNvPr id="52" name="Rectangle 51">
            <a:extLst>
              <a:ext uri="{FF2B5EF4-FFF2-40B4-BE49-F238E27FC236}">
                <a16:creationId xmlns:a16="http://schemas.microsoft.com/office/drawing/2014/main" id="{EFB6A3C2-D10A-4861-9625-403855D14766}"/>
              </a:ext>
            </a:extLst>
          </p:cNvPr>
          <p:cNvSpPr/>
          <p:nvPr/>
        </p:nvSpPr>
        <p:spPr>
          <a:xfrm>
            <a:off x="5075310" y="2601205"/>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Documentaire (GED)</a:t>
            </a:r>
            <a:endParaRPr lang="fr-FR" sz="800" kern="0" dirty="0">
              <a:solidFill>
                <a:srgbClr val="44546A"/>
              </a:solidFill>
              <a:highlight>
                <a:srgbClr val="F18C19"/>
              </a:highlight>
              <a:latin typeface="Calibri" panose="020F0502020204030204"/>
            </a:endParaRPr>
          </a:p>
        </p:txBody>
      </p:sp>
      <p:sp>
        <p:nvSpPr>
          <p:cNvPr id="32" name="Rectangle 31">
            <a:extLst>
              <a:ext uri="{FF2B5EF4-FFF2-40B4-BE49-F238E27FC236}">
                <a16:creationId xmlns:a16="http://schemas.microsoft.com/office/drawing/2014/main" id="{2F813BF9-0C4D-48C0-BD25-B8845D0C598B}"/>
              </a:ext>
            </a:extLst>
          </p:cNvPr>
          <p:cNvSpPr/>
          <p:nvPr/>
        </p:nvSpPr>
        <p:spPr>
          <a:xfrm>
            <a:off x="3587245" y="2989038"/>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Mise à disposition d’a</a:t>
            </a:r>
            <a:r>
              <a:rPr lang="fr-FR" sz="800" kern="0" dirty="0" err="1">
                <a:solidFill>
                  <a:srgbClr val="44546A"/>
                </a:solidFill>
                <a:latin typeface="Calibri" panose="020F0502020204030204"/>
              </a:rPr>
              <a:t>nnuaires</a:t>
            </a:r>
            <a:endParaRPr lang="fr-FR" sz="800" kern="0" dirty="0">
              <a:solidFill>
                <a:srgbClr val="44546A"/>
              </a:solidFill>
              <a:highlight>
                <a:srgbClr val="F18C19"/>
              </a:highlight>
              <a:latin typeface="Calibri" panose="020F0502020204030204"/>
            </a:endParaRPr>
          </a:p>
        </p:txBody>
      </p:sp>
      <p:sp>
        <p:nvSpPr>
          <p:cNvPr id="14" name="Rectangle : coins arrondis 13">
            <a:extLst>
              <a:ext uri="{FF2B5EF4-FFF2-40B4-BE49-F238E27FC236}">
                <a16:creationId xmlns:a16="http://schemas.microsoft.com/office/drawing/2014/main" id="{F3F06E52-5E7E-4E1B-84C2-F3B0426ED99E}"/>
              </a:ext>
            </a:extLst>
          </p:cNvPr>
          <p:cNvSpPr/>
          <p:nvPr/>
        </p:nvSpPr>
        <p:spPr>
          <a:xfrm>
            <a:off x="344057" y="4067048"/>
            <a:ext cx="2970000" cy="1988928"/>
          </a:xfrm>
          <a:prstGeom prst="roundRect">
            <a:avLst/>
          </a:prstGeom>
          <a:solidFill>
            <a:schemeClr val="accent1">
              <a:lumMod val="20000"/>
              <a:lumOff val="80000"/>
            </a:schemeClr>
          </a:solidFill>
          <a:ln w="19050" cap="flat" cmpd="sng" algn="ctr">
            <a:noFill/>
            <a:prstDash val="solid"/>
            <a:miter lim="800000"/>
          </a:ln>
          <a:effectLst/>
        </p:spPr>
        <p:txBody>
          <a:bodyPr lIns="0" rIns="0" rtlCol="0" anchor="t"/>
          <a:lstStyle/>
          <a:p>
            <a:pPr lvl="0" algn="ctr">
              <a:defRPr/>
            </a:pPr>
            <a:r>
              <a:rPr lang="fr-FR" sz="825" b="1" kern="0" dirty="0">
                <a:solidFill>
                  <a:srgbClr val="003E64">
                    <a:lumMod val="90000"/>
                    <a:lumOff val="10000"/>
                  </a:srgbClr>
                </a:solidFill>
                <a:latin typeface="Calibri" panose="020F0502020204030204"/>
              </a:rPr>
              <a:t>Interopérabilité</a:t>
            </a:r>
          </a:p>
        </p:txBody>
      </p:sp>
      <p:sp>
        <p:nvSpPr>
          <p:cNvPr id="45" name="Rectangle 44">
            <a:extLst>
              <a:ext uri="{FF2B5EF4-FFF2-40B4-BE49-F238E27FC236}">
                <a16:creationId xmlns:a16="http://schemas.microsoft.com/office/drawing/2014/main" id="{67AE7DDE-F0A1-4EFB-8BAA-C15D8563EBE2}"/>
              </a:ext>
            </a:extLst>
          </p:cNvPr>
          <p:cNvSpPr/>
          <p:nvPr/>
        </p:nvSpPr>
        <p:spPr>
          <a:xfrm>
            <a:off x="481811" y="4429868"/>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Outil de partage de données (EAI)</a:t>
            </a:r>
            <a:endParaRPr lang="fr-FR" sz="800" kern="0" dirty="0">
              <a:solidFill>
                <a:srgbClr val="44546A"/>
              </a:solidFill>
              <a:highlight>
                <a:srgbClr val="F18C19"/>
              </a:highlight>
              <a:latin typeface="Calibri" panose="020F0502020204030204"/>
            </a:endParaRPr>
          </a:p>
        </p:txBody>
      </p:sp>
      <p:sp>
        <p:nvSpPr>
          <p:cNvPr id="46" name="Rectangle 45">
            <a:extLst>
              <a:ext uri="{FF2B5EF4-FFF2-40B4-BE49-F238E27FC236}">
                <a16:creationId xmlns:a16="http://schemas.microsoft.com/office/drawing/2014/main" id="{5795B4B3-307C-4ED3-A3E1-E65CC414D08B}"/>
              </a:ext>
            </a:extLst>
          </p:cNvPr>
          <p:cNvSpPr/>
          <p:nvPr/>
        </p:nvSpPr>
        <p:spPr>
          <a:xfrm>
            <a:off x="1934302" y="4429868"/>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Appels contextuels</a:t>
            </a:r>
          </a:p>
        </p:txBody>
      </p:sp>
      <p:sp>
        <p:nvSpPr>
          <p:cNvPr id="28" name="Rectangle 27">
            <a:extLst>
              <a:ext uri="{FF2B5EF4-FFF2-40B4-BE49-F238E27FC236}">
                <a16:creationId xmlns:a16="http://schemas.microsoft.com/office/drawing/2014/main" id="{BF387696-B06C-4F8D-A9C1-D6845E32708F}"/>
              </a:ext>
            </a:extLst>
          </p:cNvPr>
          <p:cNvSpPr/>
          <p:nvPr/>
        </p:nvSpPr>
        <p:spPr>
          <a:xfrm>
            <a:off x="487339" y="4907401"/>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des normes d’interopérabilité</a:t>
            </a:r>
          </a:p>
        </p:txBody>
      </p:sp>
      <p:sp>
        <p:nvSpPr>
          <p:cNvPr id="29" name="Rectangle 28">
            <a:extLst>
              <a:ext uri="{FF2B5EF4-FFF2-40B4-BE49-F238E27FC236}">
                <a16:creationId xmlns:a16="http://schemas.microsoft.com/office/drawing/2014/main" id="{7BD9B98E-1051-4AEB-A16C-F3E4649FE060}"/>
              </a:ext>
            </a:extLst>
          </p:cNvPr>
          <p:cNvSpPr/>
          <p:nvPr/>
        </p:nvSpPr>
        <p:spPr>
          <a:xfrm>
            <a:off x="1934302" y="4907401"/>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Outil de transformation de la donnée (ETL)</a:t>
            </a:r>
            <a:endParaRPr lang="fr-FR" sz="800" kern="0" dirty="0">
              <a:solidFill>
                <a:srgbClr val="44546A"/>
              </a:solidFill>
              <a:highlight>
                <a:srgbClr val="F18C19"/>
              </a:highlight>
              <a:latin typeface="Calibri" panose="020F0502020204030204"/>
            </a:endParaRPr>
          </a:p>
        </p:txBody>
      </p:sp>
      <p:sp>
        <p:nvSpPr>
          <p:cNvPr id="30" name="Rectangle 29">
            <a:extLst>
              <a:ext uri="{FF2B5EF4-FFF2-40B4-BE49-F238E27FC236}">
                <a16:creationId xmlns:a16="http://schemas.microsoft.com/office/drawing/2014/main" id="{668CCE11-A52E-4A0A-A6A2-578B154065E0}"/>
              </a:ext>
            </a:extLst>
          </p:cNvPr>
          <p:cNvSpPr/>
          <p:nvPr/>
        </p:nvSpPr>
        <p:spPr>
          <a:xfrm>
            <a:off x="5075310" y="2989038"/>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d’un a</a:t>
            </a:r>
            <a:r>
              <a:rPr lang="fr-FR" sz="800" kern="0" dirty="0" err="1">
                <a:solidFill>
                  <a:srgbClr val="44546A"/>
                </a:solidFill>
                <a:latin typeface="Calibri" panose="020F0502020204030204"/>
              </a:rPr>
              <a:t>genda</a:t>
            </a:r>
            <a:r>
              <a:rPr lang="fr-FR" sz="800" kern="0" dirty="0">
                <a:solidFill>
                  <a:srgbClr val="44546A"/>
                </a:solidFill>
                <a:latin typeface="Calibri" panose="020F0502020204030204"/>
              </a:rPr>
              <a:t> partagé</a:t>
            </a:r>
            <a:endParaRPr lang="fr-FR" sz="800" kern="0" dirty="0">
              <a:solidFill>
                <a:srgbClr val="44546A"/>
              </a:solidFill>
              <a:highlight>
                <a:srgbClr val="F18C19"/>
              </a:highlight>
              <a:latin typeface="Calibri" panose="020F0502020204030204"/>
            </a:endParaRPr>
          </a:p>
        </p:txBody>
      </p:sp>
      <p:sp>
        <p:nvSpPr>
          <p:cNvPr id="25" name="Rectangle 24">
            <a:extLst>
              <a:ext uri="{FF2B5EF4-FFF2-40B4-BE49-F238E27FC236}">
                <a16:creationId xmlns:a16="http://schemas.microsoft.com/office/drawing/2014/main" id="{2F00AE77-C078-4914-BF53-4763BCC4690B}"/>
              </a:ext>
            </a:extLst>
          </p:cNvPr>
          <p:cNvSpPr/>
          <p:nvPr/>
        </p:nvSpPr>
        <p:spPr>
          <a:xfrm>
            <a:off x="3587245" y="3376872"/>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d’un cahier de liaison partagé</a:t>
            </a:r>
            <a:endParaRPr lang="fr-FR" sz="800" kern="0" dirty="0">
              <a:solidFill>
                <a:srgbClr val="44546A"/>
              </a:solidFill>
              <a:highlight>
                <a:srgbClr val="F18C19"/>
              </a:highlight>
              <a:latin typeface="Calibri" panose="020F0502020204030204"/>
            </a:endParaRPr>
          </a:p>
        </p:txBody>
      </p:sp>
      <p:sp>
        <p:nvSpPr>
          <p:cNvPr id="26" name="Rectangle 25">
            <a:extLst>
              <a:ext uri="{FF2B5EF4-FFF2-40B4-BE49-F238E27FC236}">
                <a16:creationId xmlns:a16="http://schemas.microsoft.com/office/drawing/2014/main" id="{779CDC9D-8B2F-471A-8B6E-9E4FBDD2B88A}"/>
              </a:ext>
            </a:extLst>
          </p:cNvPr>
          <p:cNvSpPr/>
          <p:nvPr/>
        </p:nvSpPr>
        <p:spPr>
          <a:xfrm>
            <a:off x="5075310" y="3376872"/>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de la prescription partagée (e-prescription)</a:t>
            </a:r>
            <a:endParaRPr lang="fr-FR" sz="800" kern="0" dirty="0">
              <a:solidFill>
                <a:srgbClr val="44546A"/>
              </a:solidFill>
              <a:highlight>
                <a:srgbClr val="F18C19"/>
              </a:highlight>
              <a:latin typeface="Calibri" panose="020F0502020204030204"/>
            </a:endParaRPr>
          </a:p>
        </p:txBody>
      </p:sp>
      <p:sp>
        <p:nvSpPr>
          <p:cNvPr id="27" name="Rectangle : coins arrondis 26">
            <a:extLst>
              <a:ext uri="{FF2B5EF4-FFF2-40B4-BE49-F238E27FC236}">
                <a16:creationId xmlns:a16="http://schemas.microsoft.com/office/drawing/2014/main" id="{C51B9E78-A2A5-4723-95B6-268C8B692DB2}"/>
              </a:ext>
            </a:extLst>
          </p:cNvPr>
          <p:cNvSpPr/>
          <p:nvPr/>
        </p:nvSpPr>
        <p:spPr>
          <a:xfrm>
            <a:off x="3463879" y="4058677"/>
            <a:ext cx="2970000" cy="1988928"/>
          </a:xfrm>
          <a:prstGeom prst="roundRect">
            <a:avLst/>
          </a:prstGeom>
          <a:solidFill>
            <a:schemeClr val="accent1">
              <a:lumMod val="20000"/>
              <a:lumOff val="80000"/>
            </a:schemeClr>
          </a:solidFill>
          <a:ln w="19050" cap="flat" cmpd="sng" algn="ctr">
            <a:noFill/>
            <a:prstDash val="solid"/>
            <a:miter lim="800000"/>
          </a:ln>
          <a:effectLst/>
        </p:spPr>
        <p:txBody>
          <a:bodyPr lIns="0" rIns="0" rtlCol="0" anchor="t"/>
          <a:lstStyle/>
          <a:p>
            <a:pPr lvl="0" algn="ctr">
              <a:defRPr/>
            </a:pPr>
            <a:r>
              <a:rPr lang="fr-FR" sz="825" b="1" kern="0" dirty="0">
                <a:solidFill>
                  <a:srgbClr val="003E64">
                    <a:lumMod val="90000"/>
                    <a:lumOff val="10000"/>
                  </a:srgbClr>
                </a:solidFill>
                <a:latin typeface="Calibri" panose="020F0502020204030204"/>
              </a:rPr>
              <a:t>Echange et partage avec l’usager (ENS, DMP, etc.)</a:t>
            </a:r>
          </a:p>
        </p:txBody>
      </p:sp>
      <p:sp>
        <p:nvSpPr>
          <p:cNvPr id="31" name="Rectangle 30">
            <a:extLst>
              <a:ext uri="{FF2B5EF4-FFF2-40B4-BE49-F238E27FC236}">
                <a16:creationId xmlns:a16="http://schemas.microsoft.com/office/drawing/2014/main" id="{B094B522-5C59-41A9-AF44-0F98EE59FDD3}"/>
              </a:ext>
            </a:extLst>
          </p:cNvPr>
          <p:cNvSpPr/>
          <p:nvPr/>
        </p:nvSpPr>
        <p:spPr>
          <a:xfrm>
            <a:off x="3587245" y="4421565"/>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Echanges de données administratives</a:t>
            </a:r>
          </a:p>
        </p:txBody>
      </p:sp>
      <p:sp>
        <p:nvSpPr>
          <p:cNvPr id="34" name="Rectangle 33">
            <a:extLst>
              <a:ext uri="{FF2B5EF4-FFF2-40B4-BE49-F238E27FC236}">
                <a16:creationId xmlns:a16="http://schemas.microsoft.com/office/drawing/2014/main" id="{F5E10BB7-D479-4343-97AF-5D34C0013CDA}"/>
              </a:ext>
            </a:extLst>
          </p:cNvPr>
          <p:cNvSpPr/>
          <p:nvPr/>
        </p:nvSpPr>
        <p:spPr>
          <a:xfrm>
            <a:off x="5075310" y="4421497"/>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Echanges de données médicales et paramédicales</a:t>
            </a:r>
          </a:p>
        </p:txBody>
      </p:sp>
      <p:sp>
        <p:nvSpPr>
          <p:cNvPr id="35" name="Rectangle 34">
            <a:extLst>
              <a:ext uri="{FF2B5EF4-FFF2-40B4-BE49-F238E27FC236}">
                <a16:creationId xmlns:a16="http://schemas.microsoft.com/office/drawing/2014/main" id="{128F68A2-D407-4340-9490-4FF0746133D7}"/>
              </a:ext>
            </a:extLst>
          </p:cNvPr>
          <p:cNvSpPr/>
          <p:nvPr/>
        </p:nvSpPr>
        <p:spPr>
          <a:xfrm>
            <a:off x="3587245" y="4899030"/>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Echanges de données relatives à l’accompagnement</a:t>
            </a:r>
          </a:p>
        </p:txBody>
      </p:sp>
      <p:sp>
        <p:nvSpPr>
          <p:cNvPr id="33" name="Rectangle 32">
            <a:extLst>
              <a:ext uri="{FF2B5EF4-FFF2-40B4-BE49-F238E27FC236}">
                <a16:creationId xmlns:a16="http://schemas.microsoft.com/office/drawing/2014/main" id="{043ACA20-B5BF-479C-AC1B-77CF9D0C1C96}"/>
              </a:ext>
            </a:extLst>
          </p:cNvPr>
          <p:cNvSpPr/>
          <p:nvPr/>
        </p:nvSpPr>
        <p:spPr>
          <a:xfrm>
            <a:off x="5075310" y="4899030"/>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Mise à disposition d’un dossier partagé (DMP)</a:t>
            </a:r>
          </a:p>
        </p:txBody>
      </p:sp>
      <p:sp>
        <p:nvSpPr>
          <p:cNvPr id="36" name="Rectangle : coins arrondis 30">
            <a:extLst>
              <a:ext uri="{FF2B5EF4-FFF2-40B4-BE49-F238E27FC236}">
                <a16:creationId xmlns:a16="http://schemas.microsoft.com/office/drawing/2014/main" id="{8D0433D1-CBA1-4B2E-A124-D0E8E593987E}"/>
              </a:ext>
            </a:extLst>
          </p:cNvPr>
          <p:cNvSpPr/>
          <p:nvPr/>
        </p:nvSpPr>
        <p:spPr>
          <a:xfrm>
            <a:off x="6579534" y="1921335"/>
            <a:ext cx="2182309" cy="2676066"/>
          </a:xfrm>
          <a:prstGeom prst="roundRect">
            <a:avLst>
              <a:gd name="adj" fmla="val 3844"/>
            </a:avLst>
          </a:prstGeom>
          <a:solidFill>
            <a:schemeClr val="accent1">
              <a:lumMod val="20000"/>
              <a:lumOff val="80000"/>
            </a:schemeClr>
          </a:solidFill>
          <a:ln w="22225" cap="flat" cmpd="sng" algn="ctr">
            <a:noFill/>
            <a:prstDash val="solid"/>
            <a:miter lim="800000"/>
          </a:ln>
          <a:effectLst/>
        </p:spPr>
        <p:txBody>
          <a:bodyPr rtlCol="0" anchor="t"/>
          <a:lstStyle/>
          <a:p>
            <a:pPr algn="ctr" defTabSz="685800">
              <a:defRPr/>
            </a:pPr>
            <a:r>
              <a:rPr lang="fr-FR" sz="825" b="1" kern="0" dirty="0">
                <a:solidFill>
                  <a:srgbClr val="003E64">
                    <a:lumMod val="90000"/>
                    <a:lumOff val="10000"/>
                  </a:srgbClr>
                </a:solidFill>
                <a:latin typeface="Calibri" panose="020F0502020204030204"/>
              </a:rPr>
              <a:t>Annuaires</a:t>
            </a:r>
          </a:p>
        </p:txBody>
      </p:sp>
      <p:grpSp>
        <p:nvGrpSpPr>
          <p:cNvPr id="3" name="Groupe 2">
            <a:extLst>
              <a:ext uri="{FF2B5EF4-FFF2-40B4-BE49-F238E27FC236}">
                <a16:creationId xmlns:a16="http://schemas.microsoft.com/office/drawing/2014/main" id="{5EB2B7E9-A7C4-40A8-814E-878D8158BE47}"/>
              </a:ext>
            </a:extLst>
          </p:cNvPr>
          <p:cNvGrpSpPr/>
          <p:nvPr/>
        </p:nvGrpSpPr>
        <p:grpSpPr>
          <a:xfrm>
            <a:off x="7049688" y="2204536"/>
            <a:ext cx="1242000" cy="2310603"/>
            <a:chOff x="7200576" y="2162214"/>
            <a:chExt cx="1242000" cy="2310603"/>
          </a:xfrm>
        </p:grpSpPr>
        <p:sp>
          <p:nvSpPr>
            <p:cNvPr id="37" name="Rectangle 36">
              <a:extLst>
                <a:ext uri="{FF2B5EF4-FFF2-40B4-BE49-F238E27FC236}">
                  <a16:creationId xmlns:a16="http://schemas.microsoft.com/office/drawing/2014/main" id="{C04ECD74-6AD1-45B2-93D1-2985B966186A}"/>
                </a:ext>
              </a:extLst>
            </p:cNvPr>
            <p:cNvSpPr/>
            <p:nvPr/>
          </p:nvSpPr>
          <p:spPr>
            <a:xfrm>
              <a:off x="7200576" y="2162214"/>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Annuaire des professionnels de santé (RPPS)</a:t>
              </a:r>
            </a:p>
          </p:txBody>
        </p:sp>
        <p:sp>
          <p:nvSpPr>
            <p:cNvPr id="38" name="Rectangle 37">
              <a:extLst>
                <a:ext uri="{FF2B5EF4-FFF2-40B4-BE49-F238E27FC236}">
                  <a16:creationId xmlns:a16="http://schemas.microsoft.com/office/drawing/2014/main" id="{13552425-ECD3-41CA-A1D5-A64B6B1FB442}"/>
                </a:ext>
              </a:extLst>
            </p:cNvPr>
            <p:cNvSpPr/>
            <p:nvPr/>
          </p:nvSpPr>
          <p:spPr>
            <a:xfrm>
              <a:off x="7200576" y="2647165"/>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90" kern="0" dirty="0">
                  <a:solidFill>
                    <a:srgbClr val="44546A"/>
                  </a:solidFill>
                  <a:latin typeface="Calibri" panose="020F0502020204030204"/>
                </a:rPr>
                <a:t>Annuaire des structures (</a:t>
              </a:r>
              <a:r>
                <a:rPr lang="fr-FR" sz="800" kern="0" dirty="0">
                  <a:solidFill>
                    <a:srgbClr val="44546A"/>
                  </a:solidFill>
                  <a:latin typeface="Calibri" panose="020F0502020204030204"/>
                </a:rPr>
                <a:t>FINESS</a:t>
              </a:r>
              <a:r>
                <a:rPr lang="fr-FR" sz="790" kern="0" dirty="0">
                  <a:solidFill>
                    <a:srgbClr val="44546A"/>
                  </a:solidFill>
                  <a:latin typeface="Calibri" panose="020F0502020204030204"/>
                </a:rPr>
                <a:t>)</a:t>
              </a:r>
            </a:p>
          </p:txBody>
        </p:sp>
        <p:sp>
          <p:nvSpPr>
            <p:cNvPr id="39" name="Rectangle 38">
              <a:extLst>
                <a:ext uri="{FF2B5EF4-FFF2-40B4-BE49-F238E27FC236}">
                  <a16:creationId xmlns:a16="http://schemas.microsoft.com/office/drawing/2014/main" id="{B3CCDD47-BB18-41E4-9007-33371199E58B}"/>
                </a:ext>
              </a:extLst>
            </p:cNvPr>
            <p:cNvSpPr/>
            <p:nvPr/>
          </p:nvSpPr>
          <p:spPr>
            <a:xfrm>
              <a:off x="7200576" y="3132116"/>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90" kern="0" dirty="0">
                  <a:solidFill>
                    <a:srgbClr val="44546A"/>
                  </a:solidFill>
                  <a:latin typeface="Calibri" panose="020F0502020204030204"/>
                </a:rPr>
                <a:t>Annuaire des ressources (ROR)</a:t>
              </a:r>
            </a:p>
          </p:txBody>
        </p:sp>
        <p:sp>
          <p:nvSpPr>
            <p:cNvPr id="40" name="Rectangle 39">
              <a:extLst>
                <a:ext uri="{FF2B5EF4-FFF2-40B4-BE49-F238E27FC236}">
                  <a16:creationId xmlns:a16="http://schemas.microsoft.com/office/drawing/2014/main" id="{AF0A4FFA-83C5-45D5-817B-B4C0E2D33948}"/>
                </a:ext>
              </a:extLst>
            </p:cNvPr>
            <p:cNvSpPr/>
            <p:nvPr/>
          </p:nvSpPr>
          <p:spPr>
            <a:xfrm>
              <a:off x="7200576" y="3617067"/>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Annuaire</a:t>
              </a:r>
              <a:r>
                <a:rPr lang="fr-FR" sz="790" kern="0" dirty="0">
                  <a:solidFill>
                    <a:srgbClr val="44546A"/>
                  </a:solidFill>
                  <a:latin typeface="Calibri" panose="020F0502020204030204"/>
                </a:rPr>
                <a:t> des aidants</a:t>
              </a:r>
            </a:p>
          </p:txBody>
        </p:sp>
        <p:sp>
          <p:nvSpPr>
            <p:cNvPr id="41" name="Rectangle 40">
              <a:extLst>
                <a:ext uri="{FF2B5EF4-FFF2-40B4-BE49-F238E27FC236}">
                  <a16:creationId xmlns:a16="http://schemas.microsoft.com/office/drawing/2014/main" id="{48958162-3B5A-4D69-A67C-7D30C45B1076}"/>
                </a:ext>
              </a:extLst>
            </p:cNvPr>
            <p:cNvSpPr/>
            <p:nvPr/>
          </p:nvSpPr>
          <p:spPr>
            <a:xfrm>
              <a:off x="7200576" y="4102017"/>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90" kern="0" dirty="0">
                  <a:solidFill>
                    <a:srgbClr val="44546A"/>
                  </a:solidFill>
                  <a:latin typeface="Calibri" panose="020F0502020204030204"/>
                </a:rPr>
                <a:t>Annuaire des </a:t>
              </a:r>
              <a:r>
                <a:rPr lang="fr-FR" sz="800" kern="0" dirty="0">
                  <a:solidFill>
                    <a:srgbClr val="44546A"/>
                  </a:solidFill>
                  <a:latin typeface="Calibri" panose="020F0502020204030204"/>
                </a:rPr>
                <a:t>usagers</a:t>
              </a:r>
              <a:r>
                <a:rPr lang="fr-FR" sz="790" kern="0" dirty="0">
                  <a:solidFill>
                    <a:srgbClr val="44546A"/>
                  </a:solidFill>
                  <a:latin typeface="Calibri" panose="020F0502020204030204"/>
                </a:rPr>
                <a:t> (INS)</a:t>
              </a:r>
            </a:p>
          </p:txBody>
        </p:sp>
      </p:grpSp>
      <p:sp>
        <p:nvSpPr>
          <p:cNvPr id="53" name="Rectangle : coins arrondis 30">
            <a:extLst>
              <a:ext uri="{FF2B5EF4-FFF2-40B4-BE49-F238E27FC236}">
                <a16:creationId xmlns:a16="http://schemas.microsoft.com/office/drawing/2014/main" id="{E5133B7F-CAE2-493C-887D-FF1EF9E5A30E}"/>
              </a:ext>
            </a:extLst>
          </p:cNvPr>
          <p:cNvSpPr/>
          <p:nvPr/>
        </p:nvSpPr>
        <p:spPr>
          <a:xfrm>
            <a:off x="251459" y="1394333"/>
            <a:ext cx="8614057" cy="4779453"/>
          </a:xfrm>
          <a:prstGeom prst="roundRect">
            <a:avLst>
              <a:gd name="adj" fmla="val 3844"/>
            </a:avLst>
          </a:prstGeom>
          <a:noFill/>
          <a:ln w="22225" cap="flat" cmpd="sng" algn="ctr">
            <a:solidFill>
              <a:srgbClr val="15B8D6">
                <a:lumMod val="50000"/>
              </a:srgbClr>
            </a:solidFill>
            <a:prstDash val="sysDash"/>
            <a:miter lim="800000"/>
          </a:ln>
          <a:effectLst/>
        </p:spPr>
        <p:txBody>
          <a:bodyPr rtlCol="0" anchor="t"/>
          <a:lstStyle/>
          <a:p>
            <a:pPr defTabSz="685800">
              <a:defRPr/>
            </a:pPr>
            <a:r>
              <a:rPr lang="fr-FR" sz="1350" b="1" kern="0" dirty="0">
                <a:solidFill>
                  <a:srgbClr val="52646D"/>
                </a:solidFill>
                <a:latin typeface="Calibri" panose="020F0502020204030204"/>
              </a:rPr>
              <a:t>Interopérabilité - Intermédiation</a:t>
            </a:r>
          </a:p>
        </p:txBody>
      </p:sp>
    </p:spTree>
    <p:extLst>
      <p:ext uri="{BB962C8B-B14F-4D97-AF65-F5344CB8AC3E}">
        <p14:creationId xmlns:p14="http://schemas.microsoft.com/office/powerpoint/2010/main" val="3290287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9" name="Graphique 98" descr="Smartphone">
            <a:extLst>
              <a:ext uri="{FF2B5EF4-FFF2-40B4-BE49-F238E27FC236}">
                <a16:creationId xmlns:a16="http://schemas.microsoft.com/office/drawing/2014/main" id="{0BF35D25-0F43-4CF3-A21D-AE0CB059EE16}"/>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081243" y="1487738"/>
            <a:ext cx="195714" cy="195714"/>
          </a:xfrm>
          <a:prstGeom prst="rect">
            <a:avLst/>
          </a:prstGeom>
        </p:spPr>
      </p:pic>
      <p:pic>
        <p:nvPicPr>
          <p:cNvPr id="100" name="Graphique 99" descr="Ordinateur">
            <a:extLst>
              <a:ext uri="{FF2B5EF4-FFF2-40B4-BE49-F238E27FC236}">
                <a16:creationId xmlns:a16="http://schemas.microsoft.com/office/drawing/2014/main" id="{E19E0FCB-5B1B-4301-A766-DC131771C582}"/>
              </a:ext>
            </a:extLst>
          </p:cNvPr>
          <p:cNvPicPr>
            <a:picLocks noChangeAspect="1"/>
          </p:cNvPicPr>
          <p:nvPr/>
        </p:nvPicPr>
        <p:blipFill>
          <a:blip r:embed="rId4" cstate="hq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803532" y="1448129"/>
            <a:ext cx="260952" cy="260952"/>
          </a:xfrm>
          <a:prstGeom prst="rect">
            <a:avLst/>
          </a:prstGeom>
        </p:spPr>
      </p:pic>
      <p:sp>
        <p:nvSpPr>
          <p:cNvPr id="8" name="Rectangle : coins arrondis 30">
            <a:extLst>
              <a:ext uri="{FF2B5EF4-FFF2-40B4-BE49-F238E27FC236}">
                <a16:creationId xmlns:a16="http://schemas.microsoft.com/office/drawing/2014/main" id="{8F1AD2E5-7FA9-434F-8D31-7A8A270B4E4B}"/>
              </a:ext>
            </a:extLst>
          </p:cNvPr>
          <p:cNvSpPr/>
          <p:nvPr/>
        </p:nvSpPr>
        <p:spPr>
          <a:xfrm>
            <a:off x="1463760" y="1394335"/>
            <a:ext cx="3384465" cy="4529018"/>
          </a:xfrm>
          <a:prstGeom prst="roundRect">
            <a:avLst>
              <a:gd name="adj" fmla="val 3844"/>
            </a:avLst>
          </a:prstGeom>
          <a:noFill/>
          <a:ln w="22225" cap="flat" cmpd="sng" algn="ctr">
            <a:solidFill>
              <a:srgbClr val="15B8D6">
                <a:lumMod val="50000"/>
              </a:srgbClr>
            </a:solidFill>
            <a:prstDash val="sysDash"/>
            <a:miter lim="800000"/>
          </a:ln>
          <a:effectLst/>
        </p:spPr>
        <p:txBody>
          <a:bodyPr rtlCol="0" anchor="t"/>
          <a:lstStyle/>
          <a:p>
            <a:pPr defTabSz="685800">
              <a:defRPr/>
            </a:pPr>
            <a:r>
              <a:rPr lang="fr-FR" sz="1350" b="1" kern="0" dirty="0">
                <a:solidFill>
                  <a:srgbClr val="52646D"/>
                </a:solidFill>
                <a:latin typeface="Calibri" panose="020F0502020204030204"/>
              </a:rPr>
              <a:t>Services d’accès</a:t>
            </a:r>
          </a:p>
        </p:txBody>
      </p:sp>
      <p:sp>
        <p:nvSpPr>
          <p:cNvPr id="10" name="Rectangle : coins arrondis 9">
            <a:extLst>
              <a:ext uri="{FF2B5EF4-FFF2-40B4-BE49-F238E27FC236}">
                <a16:creationId xmlns:a16="http://schemas.microsoft.com/office/drawing/2014/main" id="{4CEDC9B1-C742-4717-B830-4DFE9803B9EF}"/>
              </a:ext>
            </a:extLst>
          </p:cNvPr>
          <p:cNvSpPr/>
          <p:nvPr/>
        </p:nvSpPr>
        <p:spPr>
          <a:xfrm>
            <a:off x="1708221" y="1899361"/>
            <a:ext cx="2970000" cy="2358314"/>
          </a:xfrm>
          <a:prstGeom prst="roundRect">
            <a:avLst/>
          </a:prstGeom>
          <a:solidFill>
            <a:schemeClr val="bg1">
              <a:lumMod val="95000"/>
            </a:schemeClr>
          </a:solidFill>
          <a:ln w="19050" cap="flat" cmpd="sng" algn="ctr">
            <a:noFill/>
            <a:prstDash val="solid"/>
            <a:miter lim="800000"/>
          </a:ln>
          <a:effectLst/>
        </p:spPr>
        <p:txBody>
          <a:bodyPr lIns="0" rIns="0" rtlCol="0" anchor="t"/>
          <a:lstStyle/>
          <a:p>
            <a:pPr algn="ctr" defTabSz="685800">
              <a:defRPr/>
            </a:pPr>
            <a:r>
              <a:rPr lang="fr-FR" sz="800" b="1" kern="0" dirty="0">
                <a:solidFill>
                  <a:srgbClr val="003E64">
                    <a:lumMod val="90000"/>
                    <a:lumOff val="10000"/>
                  </a:srgbClr>
                </a:solidFill>
                <a:latin typeface="Calibri" panose="020F0502020204030204"/>
              </a:rPr>
              <a:t>Services d’accès</a:t>
            </a:r>
          </a:p>
        </p:txBody>
      </p:sp>
      <p:grpSp>
        <p:nvGrpSpPr>
          <p:cNvPr id="2" name="Groupe 1">
            <a:extLst>
              <a:ext uri="{FF2B5EF4-FFF2-40B4-BE49-F238E27FC236}">
                <a16:creationId xmlns:a16="http://schemas.microsoft.com/office/drawing/2014/main" id="{1ADB8A28-FE40-4DB3-B39D-8F7C435BE96C}"/>
              </a:ext>
            </a:extLst>
          </p:cNvPr>
          <p:cNvGrpSpPr/>
          <p:nvPr/>
        </p:nvGrpSpPr>
        <p:grpSpPr>
          <a:xfrm>
            <a:off x="1854444" y="2258943"/>
            <a:ext cx="2667125" cy="1716093"/>
            <a:chOff x="1854444" y="2258943"/>
            <a:chExt cx="2667125" cy="1716093"/>
          </a:xfrm>
        </p:grpSpPr>
        <p:sp>
          <p:nvSpPr>
            <p:cNvPr id="11" name="Rectangle 10">
              <a:extLst>
                <a:ext uri="{FF2B5EF4-FFF2-40B4-BE49-F238E27FC236}">
                  <a16:creationId xmlns:a16="http://schemas.microsoft.com/office/drawing/2014/main" id="{15C0E0F8-CF7D-4A6A-9E7B-0FC93E859876}"/>
                </a:ext>
              </a:extLst>
            </p:cNvPr>
            <p:cNvSpPr/>
            <p:nvPr/>
          </p:nvSpPr>
          <p:spPr>
            <a:xfrm>
              <a:off x="1854444" y="2258943"/>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de l’enrôlement</a:t>
              </a:r>
            </a:p>
          </p:txBody>
        </p:sp>
        <p:sp>
          <p:nvSpPr>
            <p:cNvPr id="12" name="Rectangle 11">
              <a:extLst>
                <a:ext uri="{FF2B5EF4-FFF2-40B4-BE49-F238E27FC236}">
                  <a16:creationId xmlns:a16="http://schemas.microsoft.com/office/drawing/2014/main" id="{9F4070F7-D2C3-48C0-9A03-120C6AF2B664}"/>
                </a:ext>
              </a:extLst>
            </p:cNvPr>
            <p:cNvSpPr/>
            <p:nvPr/>
          </p:nvSpPr>
          <p:spPr>
            <a:xfrm>
              <a:off x="1854444" y="2707374"/>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des droits des usagers</a:t>
              </a:r>
            </a:p>
          </p:txBody>
        </p:sp>
        <p:sp>
          <p:nvSpPr>
            <p:cNvPr id="13" name="Rectangle 12">
              <a:extLst>
                <a:ext uri="{FF2B5EF4-FFF2-40B4-BE49-F238E27FC236}">
                  <a16:creationId xmlns:a16="http://schemas.microsoft.com/office/drawing/2014/main" id="{F599D210-D579-4E56-9A8E-88FEB5969E92}"/>
                </a:ext>
              </a:extLst>
            </p:cNvPr>
            <p:cNvSpPr/>
            <p:nvPr/>
          </p:nvSpPr>
          <p:spPr>
            <a:xfrm>
              <a:off x="3279569" y="2258943"/>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Authentification unifiée</a:t>
              </a:r>
            </a:p>
          </p:txBody>
        </p:sp>
        <p:sp>
          <p:nvSpPr>
            <p:cNvPr id="14" name="Rectangle 13">
              <a:extLst>
                <a:ext uri="{FF2B5EF4-FFF2-40B4-BE49-F238E27FC236}">
                  <a16:creationId xmlns:a16="http://schemas.microsoft.com/office/drawing/2014/main" id="{594FBADF-66DD-4284-90B8-4920E45F8835}"/>
                </a:ext>
              </a:extLst>
            </p:cNvPr>
            <p:cNvSpPr/>
            <p:nvPr/>
          </p:nvSpPr>
          <p:spPr>
            <a:xfrm>
              <a:off x="3279569" y="2707374"/>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des habilitations des professionnels</a:t>
              </a:r>
            </a:p>
          </p:txBody>
        </p:sp>
        <p:sp>
          <p:nvSpPr>
            <p:cNvPr id="17" name="Rectangle 16">
              <a:extLst>
                <a:ext uri="{FF2B5EF4-FFF2-40B4-BE49-F238E27FC236}">
                  <a16:creationId xmlns:a16="http://schemas.microsoft.com/office/drawing/2014/main" id="{0F49F2B2-E975-4919-967B-2F96B3294778}"/>
                </a:ext>
              </a:extLst>
            </p:cNvPr>
            <p:cNvSpPr/>
            <p:nvPr/>
          </p:nvSpPr>
          <p:spPr>
            <a:xfrm>
              <a:off x="3279569" y="3155805"/>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Traçabilité de l’accès aux données</a:t>
              </a:r>
            </a:p>
          </p:txBody>
        </p:sp>
        <p:sp>
          <p:nvSpPr>
            <p:cNvPr id="18" name="Rectangle 17">
              <a:extLst>
                <a:ext uri="{FF2B5EF4-FFF2-40B4-BE49-F238E27FC236}">
                  <a16:creationId xmlns:a16="http://schemas.microsoft.com/office/drawing/2014/main" id="{642753B2-E42A-4257-827E-13FEE838DA68}"/>
                </a:ext>
              </a:extLst>
            </p:cNvPr>
            <p:cNvSpPr/>
            <p:nvPr/>
          </p:nvSpPr>
          <p:spPr>
            <a:xfrm>
              <a:off x="1854444" y="3155805"/>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Sécurité des accès (CPS et e-CPS)</a:t>
              </a:r>
            </a:p>
          </p:txBody>
        </p:sp>
        <p:sp>
          <p:nvSpPr>
            <p:cNvPr id="19" name="Rectangle 18">
              <a:extLst>
                <a:ext uri="{FF2B5EF4-FFF2-40B4-BE49-F238E27FC236}">
                  <a16:creationId xmlns:a16="http://schemas.microsoft.com/office/drawing/2014/main" id="{843067BE-5BCA-48B5-8CF9-07D6FFF3012A}"/>
                </a:ext>
              </a:extLst>
            </p:cNvPr>
            <p:cNvSpPr/>
            <p:nvPr/>
          </p:nvSpPr>
          <p:spPr>
            <a:xfrm>
              <a:off x="1854444" y="3604236"/>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Authentification numérique des usagers (appli Carte Vitale)</a:t>
              </a:r>
            </a:p>
          </p:txBody>
        </p:sp>
      </p:grpSp>
    </p:spTree>
    <p:extLst>
      <p:ext uri="{BB962C8B-B14F-4D97-AF65-F5344CB8AC3E}">
        <p14:creationId xmlns:p14="http://schemas.microsoft.com/office/powerpoint/2010/main" val="2472719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phique 7" descr="Base de données">
            <a:extLst>
              <a:ext uri="{FF2B5EF4-FFF2-40B4-BE49-F238E27FC236}">
                <a16:creationId xmlns:a16="http://schemas.microsoft.com/office/drawing/2014/main" id="{89B9966F-B695-4B9C-A878-883EAF40B81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537988" y="1473767"/>
            <a:ext cx="266317" cy="266317"/>
          </a:xfrm>
          <a:prstGeom prst="rect">
            <a:avLst/>
          </a:prstGeom>
        </p:spPr>
      </p:pic>
      <p:sp>
        <p:nvSpPr>
          <p:cNvPr id="7" name="Rectangle : coins arrondis 30">
            <a:extLst>
              <a:ext uri="{FF2B5EF4-FFF2-40B4-BE49-F238E27FC236}">
                <a16:creationId xmlns:a16="http://schemas.microsoft.com/office/drawing/2014/main" id="{1D4EEBD3-1720-4B5F-8A88-EF9D57364573}"/>
              </a:ext>
            </a:extLst>
          </p:cNvPr>
          <p:cNvSpPr/>
          <p:nvPr/>
        </p:nvSpPr>
        <p:spPr>
          <a:xfrm>
            <a:off x="1305694" y="1382054"/>
            <a:ext cx="6513562" cy="5409570"/>
          </a:xfrm>
          <a:prstGeom prst="roundRect">
            <a:avLst>
              <a:gd name="adj" fmla="val 3844"/>
            </a:avLst>
          </a:prstGeom>
          <a:noFill/>
          <a:ln w="22225" cap="flat" cmpd="sng" algn="ctr">
            <a:solidFill>
              <a:srgbClr val="15B8D6">
                <a:lumMod val="50000"/>
              </a:srgbClr>
            </a:solidFill>
            <a:prstDash val="sysDash"/>
            <a:miter lim="800000"/>
          </a:ln>
          <a:effectLst/>
        </p:spPr>
        <p:txBody>
          <a:bodyPr rtlCol="0" anchor="t"/>
          <a:lstStyle/>
          <a:p>
            <a:pPr defTabSz="685800">
              <a:defRPr/>
            </a:pPr>
            <a:r>
              <a:rPr lang="fr-FR" sz="1350" b="1" kern="0" dirty="0">
                <a:solidFill>
                  <a:srgbClr val="52646D"/>
                </a:solidFill>
                <a:latin typeface="Calibri" panose="020F0502020204030204"/>
              </a:rPr>
              <a:t>Référentiels</a:t>
            </a:r>
          </a:p>
        </p:txBody>
      </p:sp>
      <p:sp>
        <p:nvSpPr>
          <p:cNvPr id="9" name="Rectangle : coins arrondis 8">
            <a:extLst>
              <a:ext uri="{FF2B5EF4-FFF2-40B4-BE49-F238E27FC236}">
                <a16:creationId xmlns:a16="http://schemas.microsoft.com/office/drawing/2014/main" id="{AA3624ED-4B94-4692-9A35-CB71A957E021}"/>
              </a:ext>
            </a:extLst>
          </p:cNvPr>
          <p:cNvSpPr/>
          <p:nvPr/>
        </p:nvSpPr>
        <p:spPr>
          <a:xfrm>
            <a:off x="1546698" y="1910506"/>
            <a:ext cx="2948400" cy="1162800"/>
          </a:xfrm>
          <a:prstGeom prst="roundRect">
            <a:avLst/>
          </a:prstGeom>
          <a:solidFill>
            <a:srgbClr val="FEE6E6"/>
          </a:solidFill>
          <a:ln w="19050" cap="flat" cmpd="sng" algn="ctr">
            <a:noFill/>
            <a:prstDash val="solid"/>
            <a:miter lim="800000"/>
          </a:ln>
          <a:effectLst/>
        </p:spPr>
        <p:txBody>
          <a:bodyPr lIns="0" rIns="0" rtlCol="0" anchor="t"/>
          <a:lstStyle/>
          <a:p>
            <a:pPr algn="ctr" defTabSz="685800">
              <a:defRPr/>
            </a:pPr>
            <a:r>
              <a:rPr lang="fr-FR" sz="800" b="1" kern="0" dirty="0">
                <a:solidFill>
                  <a:srgbClr val="003E64">
                    <a:lumMod val="90000"/>
                    <a:lumOff val="10000"/>
                  </a:srgbClr>
                </a:solidFill>
                <a:latin typeface="Calibri" panose="020F0502020204030204"/>
              </a:rPr>
              <a:t>Données</a:t>
            </a:r>
          </a:p>
        </p:txBody>
      </p:sp>
      <p:sp>
        <p:nvSpPr>
          <p:cNvPr id="10" name="Rectangle : coins arrondis 9">
            <a:extLst>
              <a:ext uri="{FF2B5EF4-FFF2-40B4-BE49-F238E27FC236}">
                <a16:creationId xmlns:a16="http://schemas.microsoft.com/office/drawing/2014/main" id="{A904B0F2-8EB2-4919-9791-A6F6564FE001}"/>
              </a:ext>
            </a:extLst>
          </p:cNvPr>
          <p:cNvSpPr/>
          <p:nvPr/>
        </p:nvSpPr>
        <p:spPr>
          <a:xfrm>
            <a:off x="1546698" y="3127586"/>
            <a:ext cx="2948400" cy="1162800"/>
          </a:xfrm>
          <a:prstGeom prst="roundRect">
            <a:avLst/>
          </a:prstGeom>
          <a:solidFill>
            <a:srgbClr val="FEE6E6"/>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Normes et standards</a:t>
            </a:r>
          </a:p>
        </p:txBody>
      </p:sp>
      <p:sp>
        <p:nvSpPr>
          <p:cNvPr id="11" name="Rectangle : coins arrondis 10">
            <a:extLst>
              <a:ext uri="{FF2B5EF4-FFF2-40B4-BE49-F238E27FC236}">
                <a16:creationId xmlns:a16="http://schemas.microsoft.com/office/drawing/2014/main" id="{BD6465D5-2D6A-4296-A4E4-B5F59D34E0ED}"/>
              </a:ext>
            </a:extLst>
          </p:cNvPr>
          <p:cNvSpPr/>
          <p:nvPr/>
        </p:nvSpPr>
        <p:spPr>
          <a:xfrm>
            <a:off x="4664760" y="1910504"/>
            <a:ext cx="2948400" cy="1162800"/>
          </a:xfrm>
          <a:prstGeom prst="roundRect">
            <a:avLst/>
          </a:prstGeom>
          <a:solidFill>
            <a:srgbClr val="FEE6E6"/>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Règles</a:t>
            </a:r>
          </a:p>
        </p:txBody>
      </p:sp>
      <p:sp>
        <p:nvSpPr>
          <p:cNvPr id="12" name="Rectangle : coins arrondis 11">
            <a:extLst>
              <a:ext uri="{FF2B5EF4-FFF2-40B4-BE49-F238E27FC236}">
                <a16:creationId xmlns:a16="http://schemas.microsoft.com/office/drawing/2014/main" id="{42F1CA55-B34A-4FDB-81C2-E395729A2FF5}"/>
              </a:ext>
            </a:extLst>
          </p:cNvPr>
          <p:cNvSpPr/>
          <p:nvPr/>
        </p:nvSpPr>
        <p:spPr>
          <a:xfrm>
            <a:off x="1546698" y="4344667"/>
            <a:ext cx="2948400" cy="1162800"/>
          </a:xfrm>
          <a:prstGeom prst="roundRect">
            <a:avLst/>
          </a:prstGeom>
          <a:solidFill>
            <a:srgbClr val="FEE6E6"/>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Métadonnées</a:t>
            </a:r>
          </a:p>
        </p:txBody>
      </p:sp>
      <p:sp>
        <p:nvSpPr>
          <p:cNvPr id="13" name="Rectangle : coins arrondis 12">
            <a:extLst>
              <a:ext uri="{FF2B5EF4-FFF2-40B4-BE49-F238E27FC236}">
                <a16:creationId xmlns:a16="http://schemas.microsoft.com/office/drawing/2014/main" id="{FC24318A-1912-49E1-909F-FF5F733967AF}"/>
              </a:ext>
            </a:extLst>
          </p:cNvPr>
          <p:cNvSpPr/>
          <p:nvPr/>
        </p:nvSpPr>
        <p:spPr>
          <a:xfrm>
            <a:off x="4664761" y="3127586"/>
            <a:ext cx="2948400" cy="1162800"/>
          </a:xfrm>
          <a:prstGeom prst="roundRect">
            <a:avLst/>
          </a:prstGeom>
          <a:solidFill>
            <a:srgbClr val="FEE6E6"/>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Documents type</a:t>
            </a:r>
          </a:p>
        </p:txBody>
      </p:sp>
      <p:sp>
        <p:nvSpPr>
          <p:cNvPr id="14" name="Rectangle : coins arrondis 13">
            <a:extLst>
              <a:ext uri="{FF2B5EF4-FFF2-40B4-BE49-F238E27FC236}">
                <a16:creationId xmlns:a16="http://schemas.microsoft.com/office/drawing/2014/main" id="{ED8E0E67-C4A0-4BB6-A3BE-F7F282DA9708}"/>
              </a:ext>
            </a:extLst>
          </p:cNvPr>
          <p:cNvSpPr/>
          <p:nvPr/>
        </p:nvSpPr>
        <p:spPr>
          <a:xfrm>
            <a:off x="4664762" y="4344667"/>
            <a:ext cx="2948400" cy="1162800"/>
          </a:xfrm>
          <a:prstGeom prst="roundRect">
            <a:avLst/>
          </a:prstGeom>
          <a:solidFill>
            <a:srgbClr val="FEE6E6"/>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Gestion de la connaissance</a:t>
            </a:r>
          </a:p>
        </p:txBody>
      </p:sp>
      <p:sp>
        <p:nvSpPr>
          <p:cNvPr id="20" name="Rectangle 19">
            <a:extLst>
              <a:ext uri="{FF2B5EF4-FFF2-40B4-BE49-F238E27FC236}">
                <a16:creationId xmlns:a16="http://schemas.microsoft.com/office/drawing/2014/main" id="{35E30DFD-BFA5-45CD-B005-BCF6C0BAA9ED}"/>
              </a:ext>
            </a:extLst>
          </p:cNvPr>
          <p:cNvSpPr/>
          <p:nvPr/>
        </p:nvSpPr>
        <p:spPr>
          <a:xfrm>
            <a:off x="1699080" y="3418057"/>
            <a:ext cx="1293277"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Nomenclatures</a:t>
            </a:r>
          </a:p>
        </p:txBody>
      </p:sp>
      <p:sp>
        <p:nvSpPr>
          <p:cNvPr id="21" name="Rectangle 20">
            <a:extLst>
              <a:ext uri="{FF2B5EF4-FFF2-40B4-BE49-F238E27FC236}">
                <a16:creationId xmlns:a16="http://schemas.microsoft.com/office/drawing/2014/main" id="{5F7051FD-54E8-469D-8EE2-6EFEDBF2E516}"/>
              </a:ext>
            </a:extLst>
          </p:cNvPr>
          <p:cNvSpPr/>
          <p:nvPr/>
        </p:nvSpPr>
        <p:spPr>
          <a:xfrm>
            <a:off x="1699080" y="2168280"/>
            <a:ext cx="1293277"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Référentiels non médicaux</a:t>
            </a:r>
          </a:p>
        </p:txBody>
      </p:sp>
      <p:sp>
        <p:nvSpPr>
          <p:cNvPr id="22" name="Rectangle 21">
            <a:extLst>
              <a:ext uri="{FF2B5EF4-FFF2-40B4-BE49-F238E27FC236}">
                <a16:creationId xmlns:a16="http://schemas.microsoft.com/office/drawing/2014/main" id="{21020544-722D-4341-A456-48CBC14D32FC}"/>
              </a:ext>
            </a:extLst>
          </p:cNvPr>
          <p:cNvSpPr/>
          <p:nvPr/>
        </p:nvSpPr>
        <p:spPr>
          <a:xfrm>
            <a:off x="3048005" y="2168280"/>
            <a:ext cx="1293277"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Référentiels médicaux</a:t>
            </a:r>
          </a:p>
        </p:txBody>
      </p:sp>
      <p:sp>
        <p:nvSpPr>
          <p:cNvPr id="27" name="Rectangle 26">
            <a:extLst>
              <a:ext uri="{FF2B5EF4-FFF2-40B4-BE49-F238E27FC236}">
                <a16:creationId xmlns:a16="http://schemas.microsoft.com/office/drawing/2014/main" id="{0386E2C9-D07D-4D11-9ECE-997800A0F1B3}"/>
              </a:ext>
            </a:extLst>
          </p:cNvPr>
          <p:cNvSpPr/>
          <p:nvPr/>
        </p:nvSpPr>
        <p:spPr>
          <a:xfrm>
            <a:off x="1699080" y="4629050"/>
            <a:ext cx="1293277" cy="25346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Métadonnées techniques</a:t>
            </a:r>
          </a:p>
        </p:txBody>
      </p:sp>
      <p:sp>
        <p:nvSpPr>
          <p:cNvPr id="38" name="Rectangle 37">
            <a:extLst>
              <a:ext uri="{FF2B5EF4-FFF2-40B4-BE49-F238E27FC236}">
                <a16:creationId xmlns:a16="http://schemas.microsoft.com/office/drawing/2014/main" id="{5CF154EE-29B2-4D77-A43C-07B559CAD940}"/>
              </a:ext>
            </a:extLst>
          </p:cNvPr>
          <p:cNvSpPr/>
          <p:nvPr/>
        </p:nvSpPr>
        <p:spPr>
          <a:xfrm>
            <a:off x="4808727" y="4612200"/>
            <a:ext cx="1293277" cy="25346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Ouvrages médicaux</a:t>
            </a:r>
          </a:p>
        </p:txBody>
      </p:sp>
      <p:sp>
        <p:nvSpPr>
          <p:cNvPr id="39" name="Rectangle 38">
            <a:extLst>
              <a:ext uri="{FF2B5EF4-FFF2-40B4-BE49-F238E27FC236}">
                <a16:creationId xmlns:a16="http://schemas.microsoft.com/office/drawing/2014/main" id="{ADA01C49-F897-4125-BBDA-E722A6F0DAD8}"/>
              </a:ext>
            </a:extLst>
          </p:cNvPr>
          <p:cNvSpPr/>
          <p:nvPr/>
        </p:nvSpPr>
        <p:spPr>
          <a:xfrm>
            <a:off x="6160058" y="4612200"/>
            <a:ext cx="1293277" cy="25346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Bases de données spécialisées</a:t>
            </a:r>
          </a:p>
        </p:txBody>
      </p:sp>
      <p:sp>
        <p:nvSpPr>
          <p:cNvPr id="48" name="Rectangle 47">
            <a:extLst>
              <a:ext uri="{FF2B5EF4-FFF2-40B4-BE49-F238E27FC236}">
                <a16:creationId xmlns:a16="http://schemas.microsoft.com/office/drawing/2014/main" id="{D75FFFB0-2FAF-4F1F-A319-B624C097701F}"/>
              </a:ext>
            </a:extLst>
          </p:cNvPr>
          <p:cNvSpPr/>
          <p:nvPr/>
        </p:nvSpPr>
        <p:spPr>
          <a:xfrm>
            <a:off x="3048005" y="4629050"/>
            <a:ext cx="1293277" cy="25346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rPr>
              <a:t>Métadonnées organisationnelles</a:t>
            </a:r>
          </a:p>
        </p:txBody>
      </p:sp>
      <p:sp>
        <p:nvSpPr>
          <p:cNvPr id="30" name="Rectangle 29">
            <a:extLst>
              <a:ext uri="{FF2B5EF4-FFF2-40B4-BE49-F238E27FC236}">
                <a16:creationId xmlns:a16="http://schemas.microsoft.com/office/drawing/2014/main" id="{1AF0ACEB-1630-4DBD-B440-A27A9489F5E7}"/>
              </a:ext>
            </a:extLst>
          </p:cNvPr>
          <p:cNvSpPr/>
          <p:nvPr/>
        </p:nvSpPr>
        <p:spPr>
          <a:xfrm>
            <a:off x="4808727" y="2162264"/>
            <a:ext cx="1293277" cy="25346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rPr>
              <a:t>Référentiels évaluation</a:t>
            </a:r>
          </a:p>
        </p:txBody>
      </p:sp>
      <p:sp>
        <p:nvSpPr>
          <p:cNvPr id="31" name="Rectangle 30">
            <a:extLst>
              <a:ext uri="{FF2B5EF4-FFF2-40B4-BE49-F238E27FC236}">
                <a16:creationId xmlns:a16="http://schemas.microsoft.com/office/drawing/2014/main" id="{9CD29A96-2950-4F4D-A63D-1650199D0300}"/>
              </a:ext>
            </a:extLst>
          </p:cNvPr>
          <p:cNvSpPr/>
          <p:nvPr/>
        </p:nvSpPr>
        <p:spPr>
          <a:xfrm>
            <a:off x="6160058" y="2162264"/>
            <a:ext cx="1293277" cy="25346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rPr>
              <a:t>Procédures</a:t>
            </a:r>
          </a:p>
        </p:txBody>
      </p:sp>
      <p:sp>
        <p:nvSpPr>
          <p:cNvPr id="40" name="Rectangle 39">
            <a:extLst>
              <a:ext uri="{FF2B5EF4-FFF2-40B4-BE49-F238E27FC236}">
                <a16:creationId xmlns:a16="http://schemas.microsoft.com/office/drawing/2014/main" id="{50754FD7-145F-4127-B19C-5271AA8E4DB1}"/>
              </a:ext>
            </a:extLst>
          </p:cNvPr>
          <p:cNvSpPr/>
          <p:nvPr/>
        </p:nvSpPr>
        <p:spPr>
          <a:xfrm>
            <a:off x="4808727" y="2462664"/>
            <a:ext cx="1293277" cy="25346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rPr>
              <a:t>Textes réglementaires</a:t>
            </a:r>
          </a:p>
        </p:txBody>
      </p:sp>
      <p:sp>
        <p:nvSpPr>
          <p:cNvPr id="44" name="Rectangle 43">
            <a:extLst>
              <a:ext uri="{FF2B5EF4-FFF2-40B4-BE49-F238E27FC236}">
                <a16:creationId xmlns:a16="http://schemas.microsoft.com/office/drawing/2014/main" id="{53FDDBD4-0B85-4291-8265-7D2F87AC6ADC}"/>
              </a:ext>
            </a:extLst>
          </p:cNvPr>
          <p:cNvSpPr/>
          <p:nvPr/>
        </p:nvSpPr>
        <p:spPr>
          <a:xfrm>
            <a:off x="6160058" y="2462664"/>
            <a:ext cx="1293277" cy="25346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rPr>
              <a:t>Certifications</a:t>
            </a:r>
          </a:p>
        </p:txBody>
      </p:sp>
      <p:sp>
        <p:nvSpPr>
          <p:cNvPr id="45" name="Rectangle 44">
            <a:extLst>
              <a:ext uri="{FF2B5EF4-FFF2-40B4-BE49-F238E27FC236}">
                <a16:creationId xmlns:a16="http://schemas.microsoft.com/office/drawing/2014/main" id="{802D4953-A145-4DD3-A9DC-36534C4A298C}"/>
              </a:ext>
            </a:extLst>
          </p:cNvPr>
          <p:cNvSpPr/>
          <p:nvPr/>
        </p:nvSpPr>
        <p:spPr>
          <a:xfrm>
            <a:off x="4808727" y="2760767"/>
            <a:ext cx="1293277" cy="25346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800" kern="0" dirty="0">
                <a:solidFill>
                  <a:srgbClr val="44546A"/>
                </a:solidFill>
              </a:rPr>
              <a:t>Protocoles</a:t>
            </a:r>
          </a:p>
        </p:txBody>
      </p:sp>
      <p:sp>
        <p:nvSpPr>
          <p:cNvPr id="24" name="Rectangle : coins arrondis 23">
            <a:extLst>
              <a:ext uri="{FF2B5EF4-FFF2-40B4-BE49-F238E27FC236}">
                <a16:creationId xmlns:a16="http://schemas.microsoft.com/office/drawing/2014/main" id="{23C659D0-D9D9-4D9F-8296-2197144B804B}"/>
              </a:ext>
            </a:extLst>
          </p:cNvPr>
          <p:cNvSpPr/>
          <p:nvPr/>
        </p:nvSpPr>
        <p:spPr>
          <a:xfrm>
            <a:off x="1546698" y="5582815"/>
            <a:ext cx="2948400" cy="1162800"/>
          </a:xfrm>
          <a:prstGeom prst="roundRect">
            <a:avLst/>
          </a:prstGeom>
          <a:solidFill>
            <a:srgbClr val="FEE6E6"/>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Gestion de la protection des données personnelles</a:t>
            </a:r>
          </a:p>
        </p:txBody>
      </p:sp>
      <p:sp>
        <p:nvSpPr>
          <p:cNvPr id="25" name="Rectangle 24">
            <a:extLst>
              <a:ext uri="{FF2B5EF4-FFF2-40B4-BE49-F238E27FC236}">
                <a16:creationId xmlns:a16="http://schemas.microsoft.com/office/drawing/2014/main" id="{81BFA938-2DA0-4C2D-BA58-D87DF23C0D93}"/>
              </a:ext>
            </a:extLst>
          </p:cNvPr>
          <p:cNvSpPr/>
          <p:nvPr/>
        </p:nvSpPr>
        <p:spPr>
          <a:xfrm>
            <a:off x="1699080" y="5867198"/>
            <a:ext cx="1293277" cy="25346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Lignes directrices du CEPD</a:t>
            </a:r>
          </a:p>
        </p:txBody>
      </p:sp>
      <p:sp>
        <p:nvSpPr>
          <p:cNvPr id="26" name="Rectangle 25">
            <a:extLst>
              <a:ext uri="{FF2B5EF4-FFF2-40B4-BE49-F238E27FC236}">
                <a16:creationId xmlns:a16="http://schemas.microsoft.com/office/drawing/2014/main" id="{695FD318-B741-4CE9-B568-5719D4EEFB8F}"/>
              </a:ext>
            </a:extLst>
          </p:cNvPr>
          <p:cNvSpPr/>
          <p:nvPr/>
        </p:nvSpPr>
        <p:spPr>
          <a:xfrm>
            <a:off x="3048005" y="5867198"/>
            <a:ext cx="1293277" cy="25346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685800">
              <a:defRPr/>
            </a:pPr>
            <a:r>
              <a:rPr lang="fr-FR" sz="800" kern="0" dirty="0">
                <a:solidFill>
                  <a:srgbClr val="44546A"/>
                </a:solidFill>
                <a:latin typeface="Calibri" panose="020F0502020204030204"/>
              </a:rPr>
              <a:t>Référentiels CNIL</a:t>
            </a:r>
          </a:p>
        </p:txBody>
      </p:sp>
      <p:sp>
        <p:nvSpPr>
          <p:cNvPr id="28" name="Rectangle 27">
            <a:extLst>
              <a:ext uri="{FF2B5EF4-FFF2-40B4-BE49-F238E27FC236}">
                <a16:creationId xmlns:a16="http://schemas.microsoft.com/office/drawing/2014/main" id="{67A873B9-C264-472D-A17C-87B23FDEA3EC}"/>
              </a:ext>
            </a:extLst>
          </p:cNvPr>
          <p:cNvSpPr/>
          <p:nvPr/>
        </p:nvSpPr>
        <p:spPr>
          <a:xfrm>
            <a:off x="1699080" y="6196009"/>
            <a:ext cx="1293277" cy="25346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latin typeface="Calibri" panose="020F0502020204030204"/>
              </a:rPr>
              <a:t>Codes de conduite appliqués par la structure</a:t>
            </a:r>
          </a:p>
        </p:txBody>
      </p:sp>
      <p:sp>
        <p:nvSpPr>
          <p:cNvPr id="29" name="Rectangle 28">
            <a:extLst>
              <a:ext uri="{FF2B5EF4-FFF2-40B4-BE49-F238E27FC236}">
                <a16:creationId xmlns:a16="http://schemas.microsoft.com/office/drawing/2014/main" id="{08099209-C3C9-46BC-9C75-C28A321BAA92}"/>
              </a:ext>
            </a:extLst>
          </p:cNvPr>
          <p:cNvSpPr/>
          <p:nvPr/>
        </p:nvSpPr>
        <p:spPr>
          <a:xfrm>
            <a:off x="3048005" y="6196008"/>
            <a:ext cx="1293277" cy="25346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Procédures</a:t>
            </a:r>
          </a:p>
        </p:txBody>
      </p:sp>
      <p:sp>
        <p:nvSpPr>
          <p:cNvPr id="32" name="Rectangle 31">
            <a:extLst>
              <a:ext uri="{FF2B5EF4-FFF2-40B4-BE49-F238E27FC236}">
                <a16:creationId xmlns:a16="http://schemas.microsoft.com/office/drawing/2014/main" id="{B04DFFEE-5A61-46E0-B095-49A88DD118D8}"/>
              </a:ext>
            </a:extLst>
          </p:cNvPr>
          <p:cNvSpPr/>
          <p:nvPr/>
        </p:nvSpPr>
        <p:spPr>
          <a:xfrm>
            <a:off x="1699079" y="6485022"/>
            <a:ext cx="1293277" cy="25346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latin typeface="Calibri" panose="020F0502020204030204"/>
              </a:rPr>
              <a:t>Référentiels de sécurité</a:t>
            </a:r>
          </a:p>
        </p:txBody>
      </p:sp>
    </p:spTree>
    <p:extLst>
      <p:ext uri="{BB962C8B-B14F-4D97-AF65-F5344CB8AC3E}">
        <p14:creationId xmlns:p14="http://schemas.microsoft.com/office/powerpoint/2010/main" val="158202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 coins arrondis 30">
            <a:extLst>
              <a:ext uri="{FF2B5EF4-FFF2-40B4-BE49-F238E27FC236}">
                <a16:creationId xmlns:a16="http://schemas.microsoft.com/office/drawing/2014/main" id="{40AA9E66-DD8D-4F33-939F-E5FC69D2E7F3}"/>
              </a:ext>
            </a:extLst>
          </p:cNvPr>
          <p:cNvSpPr/>
          <p:nvPr/>
        </p:nvSpPr>
        <p:spPr>
          <a:xfrm>
            <a:off x="1305694" y="1394334"/>
            <a:ext cx="6513562" cy="4556089"/>
          </a:xfrm>
          <a:prstGeom prst="roundRect">
            <a:avLst>
              <a:gd name="adj" fmla="val 3844"/>
            </a:avLst>
          </a:prstGeom>
          <a:noFill/>
          <a:ln w="22225" cap="flat" cmpd="sng" algn="ctr">
            <a:solidFill>
              <a:srgbClr val="15B8D6">
                <a:lumMod val="50000"/>
              </a:srgbClr>
            </a:solidFill>
            <a:prstDash val="sysDash"/>
            <a:miter lim="800000"/>
          </a:ln>
          <a:effectLst/>
        </p:spPr>
        <p:txBody>
          <a:bodyPr rtlCol="0" anchor="t"/>
          <a:lstStyle/>
          <a:p>
            <a:pPr defTabSz="685800">
              <a:defRPr/>
            </a:pPr>
            <a:r>
              <a:rPr lang="fr-FR" sz="1350" b="1" kern="0" dirty="0">
                <a:solidFill>
                  <a:srgbClr val="52646D"/>
                </a:solidFill>
                <a:latin typeface="Calibri" panose="020F0502020204030204"/>
              </a:rPr>
              <a:t>Administration SI </a:t>
            </a:r>
          </a:p>
        </p:txBody>
      </p:sp>
      <p:sp>
        <p:nvSpPr>
          <p:cNvPr id="17" name="Rectangle : coins arrondis 16">
            <a:extLst>
              <a:ext uri="{FF2B5EF4-FFF2-40B4-BE49-F238E27FC236}">
                <a16:creationId xmlns:a16="http://schemas.microsoft.com/office/drawing/2014/main" id="{75CEF533-B8C1-4245-B784-C0A3EA874A6C}"/>
              </a:ext>
            </a:extLst>
          </p:cNvPr>
          <p:cNvSpPr/>
          <p:nvPr/>
        </p:nvSpPr>
        <p:spPr>
          <a:xfrm>
            <a:off x="4664762" y="1962065"/>
            <a:ext cx="2948400" cy="912528"/>
          </a:xfrm>
          <a:prstGeom prst="roundRect">
            <a:avLst/>
          </a:prstGeom>
          <a:solidFill>
            <a:srgbClr val="CDEAFF"/>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Administration</a:t>
            </a:r>
          </a:p>
        </p:txBody>
      </p:sp>
      <p:sp>
        <p:nvSpPr>
          <p:cNvPr id="19" name="Rectangle : coins arrondis 18">
            <a:extLst>
              <a:ext uri="{FF2B5EF4-FFF2-40B4-BE49-F238E27FC236}">
                <a16:creationId xmlns:a16="http://schemas.microsoft.com/office/drawing/2014/main" id="{393AD407-E701-4992-880F-C5C7596847D8}"/>
              </a:ext>
            </a:extLst>
          </p:cNvPr>
          <p:cNvSpPr/>
          <p:nvPr/>
        </p:nvSpPr>
        <p:spPr>
          <a:xfrm>
            <a:off x="4664762" y="2944859"/>
            <a:ext cx="2948400" cy="912528"/>
          </a:xfrm>
          <a:prstGeom prst="roundRect">
            <a:avLst/>
          </a:prstGeom>
          <a:solidFill>
            <a:srgbClr val="CDEAFF"/>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Sauvegarde</a:t>
            </a:r>
          </a:p>
        </p:txBody>
      </p:sp>
      <p:sp>
        <p:nvSpPr>
          <p:cNvPr id="18" name="Rectangle : coins arrondis 17">
            <a:extLst>
              <a:ext uri="{FF2B5EF4-FFF2-40B4-BE49-F238E27FC236}">
                <a16:creationId xmlns:a16="http://schemas.microsoft.com/office/drawing/2014/main" id="{2474DA8B-9A80-4DCC-BB82-E8E6F8B9D119}"/>
              </a:ext>
            </a:extLst>
          </p:cNvPr>
          <p:cNvSpPr/>
          <p:nvPr/>
        </p:nvSpPr>
        <p:spPr>
          <a:xfrm>
            <a:off x="1552505" y="3927653"/>
            <a:ext cx="2948400" cy="912528"/>
          </a:xfrm>
          <a:prstGeom prst="roundRect">
            <a:avLst/>
          </a:prstGeom>
          <a:solidFill>
            <a:srgbClr val="CDEAFF"/>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Assistance</a:t>
            </a:r>
          </a:p>
        </p:txBody>
      </p:sp>
      <p:sp>
        <p:nvSpPr>
          <p:cNvPr id="25" name="Rectangle 24">
            <a:extLst>
              <a:ext uri="{FF2B5EF4-FFF2-40B4-BE49-F238E27FC236}">
                <a16:creationId xmlns:a16="http://schemas.microsoft.com/office/drawing/2014/main" id="{4A013E3C-7F44-460C-A875-19E69EF1E37D}"/>
              </a:ext>
            </a:extLst>
          </p:cNvPr>
          <p:cNvSpPr/>
          <p:nvPr/>
        </p:nvSpPr>
        <p:spPr>
          <a:xfrm>
            <a:off x="1693104" y="4162499"/>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Helpdesk</a:t>
            </a:r>
          </a:p>
        </p:txBody>
      </p:sp>
      <p:sp>
        <p:nvSpPr>
          <p:cNvPr id="36" name="Rectangle 35">
            <a:extLst>
              <a:ext uri="{FF2B5EF4-FFF2-40B4-BE49-F238E27FC236}">
                <a16:creationId xmlns:a16="http://schemas.microsoft.com/office/drawing/2014/main" id="{E3CD4D1F-8939-4841-8999-3713B27B67A1}"/>
              </a:ext>
            </a:extLst>
          </p:cNvPr>
          <p:cNvSpPr/>
          <p:nvPr/>
        </p:nvSpPr>
        <p:spPr>
          <a:xfrm>
            <a:off x="3067906" y="4162499"/>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rPr>
              <a:t>Assistance à distance</a:t>
            </a:r>
          </a:p>
        </p:txBody>
      </p:sp>
      <p:sp>
        <p:nvSpPr>
          <p:cNvPr id="20" name="Rectangle : coins arrondis 19">
            <a:extLst>
              <a:ext uri="{FF2B5EF4-FFF2-40B4-BE49-F238E27FC236}">
                <a16:creationId xmlns:a16="http://schemas.microsoft.com/office/drawing/2014/main" id="{F7589A5B-03B0-4FED-9E91-B1815999ACC1}"/>
              </a:ext>
            </a:extLst>
          </p:cNvPr>
          <p:cNvSpPr/>
          <p:nvPr/>
        </p:nvSpPr>
        <p:spPr>
          <a:xfrm>
            <a:off x="4664762" y="3927653"/>
            <a:ext cx="2948400" cy="912528"/>
          </a:xfrm>
          <a:prstGeom prst="roundRect">
            <a:avLst/>
          </a:prstGeom>
          <a:solidFill>
            <a:srgbClr val="CDEAFF"/>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Sécurité</a:t>
            </a:r>
          </a:p>
        </p:txBody>
      </p:sp>
      <p:grpSp>
        <p:nvGrpSpPr>
          <p:cNvPr id="22" name="Groupe 21">
            <a:extLst>
              <a:ext uri="{FF2B5EF4-FFF2-40B4-BE49-F238E27FC236}">
                <a16:creationId xmlns:a16="http://schemas.microsoft.com/office/drawing/2014/main" id="{A1179D26-5432-4026-A3C2-3A672B30A543}"/>
              </a:ext>
            </a:extLst>
          </p:cNvPr>
          <p:cNvGrpSpPr/>
          <p:nvPr/>
        </p:nvGrpSpPr>
        <p:grpSpPr>
          <a:xfrm>
            <a:off x="4803109" y="4162499"/>
            <a:ext cx="2671706" cy="550794"/>
            <a:chOff x="4787590" y="4162499"/>
            <a:chExt cx="2671706" cy="550794"/>
          </a:xfrm>
        </p:grpSpPr>
        <p:sp>
          <p:nvSpPr>
            <p:cNvPr id="33" name="Rectangle 32">
              <a:extLst>
                <a:ext uri="{FF2B5EF4-FFF2-40B4-BE49-F238E27FC236}">
                  <a16:creationId xmlns:a16="http://schemas.microsoft.com/office/drawing/2014/main" id="{46620370-228A-4FEE-977F-529B58FFF6F8}"/>
                </a:ext>
              </a:extLst>
            </p:cNvPr>
            <p:cNvSpPr/>
            <p:nvPr/>
          </p:nvSpPr>
          <p:spPr>
            <a:xfrm>
              <a:off x="4787590" y="4162499"/>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Antivirus</a:t>
              </a:r>
            </a:p>
          </p:txBody>
        </p:sp>
        <p:sp>
          <p:nvSpPr>
            <p:cNvPr id="34" name="Rectangle 33">
              <a:extLst>
                <a:ext uri="{FF2B5EF4-FFF2-40B4-BE49-F238E27FC236}">
                  <a16:creationId xmlns:a16="http://schemas.microsoft.com/office/drawing/2014/main" id="{308954E2-E180-46F2-9384-EF68102297AC}"/>
                </a:ext>
              </a:extLst>
            </p:cNvPr>
            <p:cNvSpPr/>
            <p:nvPr/>
          </p:nvSpPr>
          <p:spPr>
            <a:xfrm>
              <a:off x="6166896" y="4162499"/>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Filtrage</a:t>
              </a:r>
            </a:p>
          </p:txBody>
        </p:sp>
        <p:sp>
          <p:nvSpPr>
            <p:cNvPr id="37" name="Rectangle 36">
              <a:extLst>
                <a:ext uri="{FF2B5EF4-FFF2-40B4-BE49-F238E27FC236}">
                  <a16:creationId xmlns:a16="http://schemas.microsoft.com/office/drawing/2014/main" id="{52CBFE7F-E366-4A7A-9D68-7920FC5B257B}"/>
                </a:ext>
              </a:extLst>
            </p:cNvPr>
            <p:cNvSpPr/>
            <p:nvPr/>
          </p:nvSpPr>
          <p:spPr>
            <a:xfrm>
              <a:off x="4787590" y="4461293"/>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Firewall</a:t>
              </a:r>
            </a:p>
          </p:txBody>
        </p:sp>
        <p:sp>
          <p:nvSpPr>
            <p:cNvPr id="38" name="Rectangle 37">
              <a:extLst>
                <a:ext uri="{FF2B5EF4-FFF2-40B4-BE49-F238E27FC236}">
                  <a16:creationId xmlns:a16="http://schemas.microsoft.com/office/drawing/2014/main" id="{E88D3597-3813-46EE-A746-A4794C89B455}"/>
                </a:ext>
              </a:extLst>
            </p:cNvPr>
            <p:cNvSpPr/>
            <p:nvPr/>
          </p:nvSpPr>
          <p:spPr>
            <a:xfrm>
              <a:off x="6166896" y="4456796"/>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Proxy</a:t>
              </a:r>
            </a:p>
          </p:txBody>
        </p:sp>
      </p:grpSp>
      <p:grpSp>
        <p:nvGrpSpPr>
          <p:cNvPr id="24" name="Groupe 23">
            <a:extLst>
              <a:ext uri="{FF2B5EF4-FFF2-40B4-BE49-F238E27FC236}">
                <a16:creationId xmlns:a16="http://schemas.microsoft.com/office/drawing/2014/main" id="{58E3E7EF-79C7-48F3-94A7-487AFF89EB81}"/>
              </a:ext>
            </a:extLst>
          </p:cNvPr>
          <p:cNvGrpSpPr/>
          <p:nvPr/>
        </p:nvGrpSpPr>
        <p:grpSpPr>
          <a:xfrm>
            <a:off x="4798706" y="2201402"/>
            <a:ext cx="2680511" cy="573420"/>
            <a:chOff x="4778785" y="2201402"/>
            <a:chExt cx="2680511" cy="573420"/>
          </a:xfrm>
        </p:grpSpPr>
        <p:sp>
          <p:nvSpPr>
            <p:cNvPr id="27" name="Rectangle 26">
              <a:extLst>
                <a:ext uri="{FF2B5EF4-FFF2-40B4-BE49-F238E27FC236}">
                  <a16:creationId xmlns:a16="http://schemas.microsoft.com/office/drawing/2014/main" id="{DA6BC218-AF28-4842-BEEB-65C27CBA49C2}"/>
                </a:ext>
              </a:extLst>
            </p:cNvPr>
            <p:cNvSpPr/>
            <p:nvPr/>
          </p:nvSpPr>
          <p:spPr>
            <a:xfrm>
              <a:off x="6166896" y="2201402"/>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rPr>
                <a:t>Suivi du parc</a:t>
              </a:r>
            </a:p>
          </p:txBody>
        </p:sp>
        <p:sp>
          <p:nvSpPr>
            <p:cNvPr id="39" name="Rectangle 38">
              <a:extLst>
                <a:ext uri="{FF2B5EF4-FFF2-40B4-BE49-F238E27FC236}">
                  <a16:creationId xmlns:a16="http://schemas.microsoft.com/office/drawing/2014/main" id="{12E30476-0535-45D7-A0D3-68418ACC8257}"/>
                </a:ext>
              </a:extLst>
            </p:cNvPr>
            <p:cNvSpPr/>
            <p:nvPr/>
          </p:nvSpPr>
          <p:spPr>
            <a:xfrm>
              <a:off x="4778785" y="2201402"/>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rPr>
                <a:t>Gestion des flux</a:t>
              </a:r>
            </a:p>
          </p:txBody>
        </p:sp>
        <p:sp>
          <p:nvSpPr>
            <p:cNvPr id="41" name="Rectangle 40">
              <a:extLst>
                <a:ext uri="{FF2B5EF4-FFF2-40B4-BE49-F238E27FC236}">
                  <a16:creationId xmlns:a16="http://schemas.microsoft.com/office/drawing/2014/main" id="{C4ED35D7-422E-4D80-B382-4A34FD77412F}"/>
                </a:ext>
              </a:extLst>
            </p:cNvPr>
            <p:cNvSpPr/>
            <p:nvPr/>
          </p:nvSpPr>
          <p:spPr>
            <a:xfrm>
              <a:off x="4778785" y="2522822"/>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rPr>
                <a:t>Mutualisation des ressources techniques</a:t>
              </a:r>
            </a:p>
          </p:txBody>
        </p:sp>
        <p:sp>
          <p:nvSpPr>
            <p:cNvPr id="28" name="Rectangle 27">
              <a:extLst>
                <a:ext uri="{FF2B5EF4-FFF2-40B4-BE49-F238E27FC236}">
                  <a16:creationId xmlns:a16="http://schemas.microsoft.com/office/drawing/2014/main" id="{8F74D411-0B16-4CCC-AB34-59D77BBD79E2}"/>
                </a:ext>
              </a:extLst>
            </p:cNvPr>
            <p:cNvSpPr/>
            <p:nvPr/>
          </p:nvSpPr>
          <p:spPr>
            <a:xfrm>
              <a:off x="6166896" y="2522822"/>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rPr>
                <a:t>Gestion des télécommunications</a:t>
              </a:r>
            </a:p>
          </p:txBody>
        </p:sp>
      </p:grpSp>
      <p:sp>
        <p:nvSpPr>
          <p:cNvPr id="31" name="Rectangle : coins arrondis 30">
            <a:extLst>
              <a:ext uri="{FF2B5EF4-FFF2-40B4-BE49-F238E27FC236}">
                <a16:creationId xmlns:a16="http://schemas.microsoft.com/office/drawing/2014/main" id="{C2463600-510D-4F3C-9221-CAB0ACADD5D8}"/>
              </a:ext>
            </a:extLst>
          </p:cNvPr>
          <p:cNvSpPr/>
          <p:nvPr/>
        </p:nvSpPr>
        <p:spPr>
          <a:xfrm>
            <a:off x="1552505" y="4910448"/>
            <a:ext cx="2948400" cy="912528"/>
          </a:xfrm>
          <a:prstGeom prst="roundRect">
            <a:avLst/>
          </a:prstGeom>
          <a:solidFill>
            <a:srgbClr val="CDEAFF"/>
          </a:solidFill>
          <a:ln w="19050" cap="flat" cmpd="sng" algn="ctr">
            <a:noFill/>
            <a:prstDash val="solid"/>
            <a:miter lim="800000"/>
          </a:ln>
          <a:effectLst/>
        </p:spPr>
        <p:txBody>
          <a:bodyPr lIns="0" rIns="0" rtlCol="0" anchor="t"/>
          <a:lstStyle/>
          <a:p>
            <a:pPr algn="ctr">
              <a:defRPr/>
            </a:pPr>
            <a:r>
              <a:rPr lang="fr-FR" sz="825" b="1" kern="0" dirty="0">
                <a:solidFill>
                  <a:srgbClr val="003E64">
                    <a:lumMod val="90000"/>
                    <a:lumOff val="10000"/>
                  </a:srgbClr>
                </a:solidFill>
                <a:latin typeface="Calibri" panose="020F0502020204030204"/>
              </a:rPr>
              <a:t>Gestion des périphériques et applicatifs externes</a:t>
            </a:r>
          </a:p>
        </p:txBody>
      </p:sp>
      <p:sp>
        <p:nvSpPr>
          <p:cNvPr id="32" name="Rectangle 31">
            <a:extLst>
              <a:ext uri="{FF2B5EF4-FFF2-40B4-BE49-F238E27FC236}">
                <a16:creationId xmlns:a16="http://schemas.microsoft.com/office/drawing/2014/main" id="{09E41BC3-517B-4A8D-858F-85680EFDCA85}"/>
              </a:ext>
            </a:extLst>
          </p:cNvPr>
          <p:cNvSpPr/>
          <p:nvPr/>
        </p:nvSpPr>
        <p:spPr>
          <a:xfrm>
            <a:off x="1693104" y="5169719"/>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de la sécurité</a:t>
            </a:r>
          </a:p>
        </p:txBody>
      </p:sp>
      <p:sp>
        <p:nvSpPr>
          <p:cNvPr id="35" name="Rectangle 34">
            <a:extLst>
              <a:ext uri="{FF2B5EF4-FFF2-40B4-BE49-F238E27FC236}">
                <a16:creationId xmlns:a16="http://schemas.microsoft.com/office/drawing/2014/main" id="{F38CD117-12E9-4767-9493-8DFC52DB872E}"/>
              </a:ext>
            </a:extLst>
          </p:cNvPr>
          <p:cNvSpPr/>
          <p:nvPr/>
        </p:nvSpPr>
        <p:spPr>
          <a:xfrm>
            <a:off x="3067906" y="5169719"/>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800" kern="0" dirty="0">
                <a:solidFill>
                  <a:srgbClr val="44546A"/>
                </a:solidFill>
                <a:latin typeface="Calibri" panose="020F0502020204030204"/>
              </a:rPr>
              <a:t>Support utilisateurs</a:t>
            </a:r>
          </a:p>
        </p:txBody>
      </p:sp>
      <p:sp>
        <p:nvSpPr>
          <p:cNvPr id="42" name="Rectangle 41">
            <a:extLst>
              <a:ext uri="{FF2B5EF4-FFF2-40B4-BE49-F238E27FC236}">
                <a16:creationId xmlns:a16="http://schemas.microsoft.com/office/drawing/2014/main" id="{C76B2D70-95AD-4D87-97A3-DF63CE44B27E}"/>
              </a:ext>
            </a:extLst>
          </p:cNvPr>
          <p:cNvSpPr/>
          <p:nvPr/>
        </p:nvSpPr>
        <p:spPr>
          <a:xfrm>
            <a:off x="1693104" y="5480010"/>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800" kern="0" dirty="0">
                <a:solidFill>
                  <a:srgbClr val="44546A"/>
                </a:solidFill>
                <a:latin typeface="Calibri" panose="020F0502020204030204"/>
              </a:rPr>
              <a:t>Gestion de la maintenance</a:t>
            </a:r>
          </a:p>
        </p:txBody>
      </p:sp>
      <p:sp>
        <p:nvSpPr>
          <p:cNvPr id="43" name="Rectangle 42">
            <a:extLst>
              <a:ext uri="{FF2B5EF4-FFF2-40B4-BE49-F238E27FC236}">
                <a16:creationId xmlns:a16="http://schemas.microsoft.com/office/drawing/2014/main" id="{80B613C9-5233-4011-AF00-2C7189C302D0}"/>
              </a:ext>
            </a:extLst>
          </p:cNvPr>
          <p:cNvSpPr/>
          <p:nvPr/>
        </p:nvSpPr>
        <p:spPr>
          <a:xfrm>
            <a:off x="3067906" y="5475513"/>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800" kern="0" dirty="0">
                <a:solidFill>
                  <a:srgbClr val="44546A"/>
                </a:solidFill>
                <a:latin typeface="Calibri" panose="020F0502020204030204"/>
              </a:rPr>
              <a:t>Gestion des formations</a:t>
            </a:r>
          </a:p>
        </p:txBody>
      </p:sp>
      <p:sp>
        <p:nvSpPr>
          <p:cNvPr id="15" name="Rectangle : coins arrondis 14">
            <a:extLst>
              <a:ext uri="{FF2B5EF4-FFF2-40B4-BE49-F238E27FC236}">
                <a16:creationId xmlns:a16="http://schemas.microsoft.com/office/drawing/2014/main" id="{F00AA9AE-B7E5-424B-B822-AE67DE75EA04}"/>
              </a:ext>
            </a:extLst>
          </p:cNvPr>
          <p:cNvSpPr/>
          <p:nvPr/>
        </p:nvSpPr>
        <p:spPr>
          <a:xfrm>
            <a:off x="1552505" y="1962065"/>
            <a:ext cx="2948400" cy="912528"/>
          </a:xfrm>
          <a:prstGeom prst="roundRect">
            <a:avLst/>
          </a:prstGeom>
          <a:solidFill>
            <a:srgbClr val="CDEAFF"/>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Supervision</a:t>
            </a:r>
          </a:p>
        </p:txBody>
      </p:sp>
      <p:sp>
        <p:nvSpPr>
          <p:cNvPr id="44" name="Rectangle 43">
            <a:extLst>
              <a:ext uri="{FF2B5EF4-FFF2-40B4-BE49-F238E27FC236}">
                <a16:creationId xmlns:a16="http://schemas.microsoft.com/office/drawing/2014/main" id="{8EB34E6F-4B33-4576-A31C-27964D8296C5}"/>
              </a:ext>
            </a:extLst>
          </p:cNvPr>
          <p:cNvSpPr/>
          <p:nvPr/>
        </p:nvSpPr>
        <p:spPr>
          <a:xfrm>
            <a:off x="1693104" y="2201403"/>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rPr>
              <a:t>Monitoring</a:t>
            </a:r>
          </a:p>
        </p:txBody>
      </p:sp>
      <p:sp>
        <p:nvSpPr>
          <p:cNvPr id="46" name="Rectangle 45">
            <a:extLst>
              <a:ext uri="{FF2B5EF4-FFF2-40B4-BE49-F238E27FC236}">
                <a16:creationId xmlns:a16="http://schemas.microsoft.com/office/drawing/2014/main" id="{9098BBC4-1737-4E59-8D6D-114D9015C3EC}"/>
              </a:ext>
            </a:extLst>
          </p:cNvPr>
          <p:cNvSpPr/>
          <p:nvPr/>
        </p:nvSpPr>
        <p:spPr>
          <a:xfrm>
            <a:off x="3067906" y="2201402"/>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rPr>
              <a:t>Sondes</a:t>
            </a:r>
          </a:p>
        </p:txBody>
      </p:sp>
      <p:sp>
        <p:nvSpPr>
          <p:cNvPr id="47" name="Rectangle 46">
            <a:extLst>
              <a:ext uri="{FF2B5EF4-FFF2-40B4-BE49-F238E27FC236}">
                <a16:creationId xmlns:a16="http://schemas.microsoft.com/office/drawing/2014/main" id="{C4E0CD03-2424-4687-88FC-12E25866D9D3}"/>
              </a:ext>
            </a:extLst>
          </p:cNvPr>
          <p:cNvSpPr/>
          <p:nvPr/>
        </p:nvSpPr>
        <p:spPr>
          <a:xfrm>
            <a:off x="1693104" y="2516057"/>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rPr>
              <a:t>Gestion des alertes</a:t>
            </a:r>
          </a:p>
        </p:txBody>
      </p:sp>
      <p:sp>
        <p:nvSpPr>
          <p:cNvPr id="48" name="Rectangle 47">
            <a:extLst>
              <a:ext uri="{FF2B5EF4-FFF2-40B4-BE49-F238E27FC236}">
                <a16:creationId xmlns:a16="http://schemas.microsoft.com/office/drawing/2014/main" id="{30C84890-1FFE-4AA3-BC32-ED448D8827FC}"/>
              </a:ext>
            </a:extLst>
          </p:cNvPr>
          <p:cNvSpPr/>
          <p:nvPr/>
        </p:nvSpPr>
        <p:spPr>
          <a:xfrm>
            <a:off x="3067906" y="2522822"/>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rPr>
              <a:t>Ordonnanceur</a:t>
            </a:r>
          </a:p>
        </p:txBody>
      </p:sp>
      <p:sp>
        <p:nvSpPr>
          <p:cNvPr id="16" name="Rectangle : coins arrondis 15">
            <a:extLst>
              <a:ext uri="{FF2B5EF4-FFF2-40B4-BE49-F238E27FC236}">
                <a16:creationId xmlns:a16="http://schemas.microsoft.com/office/drawing/2014/main" id="{174073AA-7E88-479C-AB75-6F7BD3F0292E}"/>
              </a:ext>
            </a:extLst>
          </p:cNvPr>
          <p:cNvSpPr/>
          <p:nvPr/>
        </p:nvSpPr>
        <p:spPr>
          <a:xfrm>
            <a:off x="1552505" y="2944859"/>
            <a:ext cx="2948400" cy="912528"/>
          </a:xfrm>
          <a:prstGeom prst="roundRect">
            <a:avLst/>
          </a:prstGeom>
          <a:solidFill>
            <a:srgbClr val="CDEAFF"/>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Exploitation</a:t>
            </a:r>
          </a:p>
        </p:txBody>
      </p:sp>
      <p:sp>
        <p:nvSpPr>
          <p:cNvPr id="49" name="Rectangle 48">
            <a:extLst>
              <a:ext uri="{FF2B5EF4-FFF2-40B4-BE49-F238E27FC236}">
                <a16:creationId xmlns:a16="http://schemas.microsoft.com/office/drawing/2014/main" id="{3C969837-7CB4-4D27-B3D2-16B0B240AA90}"/>
              </a:ext>
            </a:extLst>
          </p:cNvPr>
          <p:cNvSpPr/>
          <p:nvPr/>
        </p:nvSpPr>
        <p:spPr>
          <a:xfrm>
            <a:off x="1693104" y="3186748"/>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rPr>
              <a:t>Console centralisée des serveurs</a:t>
            </a:r>
          </a:p>
        </p:txBody>
      </p:sp>
      <p:sp>
        <p:nvSpPr>
          <p:cNvPr id="50" name="Rectangle 49">
            <a:extLst>
              <a:ext uri="{FF2B5EF4-FFF2-40B4-BE49-F238E27FC236}">
                <a16:creationId xmlns:a16="http://schemas.microsoft.com/office/drawing/2014/main" id="{931F9D6F-5DD8-4F21-A575-079E27ED6F09}"/>
              </a:ext>
            </a:extLst>
          </p:cNvPr>
          <p:cNvSpPr/>
          <p:nvPr/>
        </p:nvSpPr>
        <p:spPr>
          <a:xfrm>
            <a:off x="3067906" y="3186637"/>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rPr>
              <a:t>Gestion unifiée des terminaux</a:t>
            </a:r>
          </a:p>
        </p:txBody>
      </p:sp>
      <p:sp>
        <p:nvSpPr>
          <p:cNvPr id="51" name="Rectangle 50">
            <a:extLst>
              <a:ext uri="{FF2B5EF4-FFF2-40B4-BE49-F238E27FC236}">
                <a16:creationId xmlns:a16="http://schemas.microsoft.com/office/drawing/2014/main" id="{318EF19C-2A0A-416C-AAD2-53A4BD284DD3}"/>
              </a:ext>
            </a:extLst>
          </p:cNvPr>
          <p:cNvSpPr/>
          <p:nvPr/>
        </p:nvSpPr>
        <p:spPr>
          <a:xfrm>
            <a:off x="1693104" y="3505216"/>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800" kern="0" dirty="0">
                <a:solidFill>
                  <a:srgbClr val="44546A"/>
                </a:solidFill>
              </a:rPr>
              <a:t>Gestion du poste de travail</a:t>
            </a:r>
          </a:p>
        </p:txBody>
      </p:sp>
      <p:sp>
        <p:nvSpPr>
          <p:cNvPr id="52" name="Rectangle 51">
            <a:extLst>
              <a:ext uri="{FF2B5EF4-FFF2-40B4-BE49-F238E27FC236}">
                <a16:creationId xmlns:a16="http://schemas.microsoft.com/office/drawing/2014/main" id="{CB0DC416-0BD5-442C-A25D-4B41D8513681}"/>
              </a:ext>
            </a:extLst>
          </p:cNvPr>
          <p:cNvSpPr/>
          <p:nvPr/>
        </p:nvSpPr>
        <p:spPr>
          <a:xfrm>
            <a:off x="3067906" y="3498879"/>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rPr>
              <a:t>Réseaux : Gestion et répartition de la charge</a:t>
            </a:r>
          </a:p>
        </p:txBody>
      </p:sp>
      <p:grpSp>
        <p:nvGrpSpPr>
          <p:cNvPr id="23" name="Groupe 22">
            <a:extLst>
              <a:ext uri="{FF2B5EF4-FFF2-40B4-BE49-F238E27FC236}">
                <a16:creationId xmlns:a16="http://schemas.microsoft.com/office/drawing/2014/main" id="{6A813DD4-CE9B-43CF-861C-CE771226D184}"/>
              </a:ext>
            </a:extLst>
          </p:cNvPr>
          <p:cNvGrpSpPr/>
          <p:nvPr/>
        </p:nvGrpSpPr>
        <p:grpSpPr>
          <a:xfrm>
            <a:off x="4798706" y="3186637"/>
            <a:ext cx="2680511" cy="252000"/>
            <a:chOff x="4778785" y="3186637"/>
            <a:chExt cx="2680511" cy="252000"/>
          </a:xfrm>
        </p:grpSpPr>
        <p:sp>
          <p:nvSpPr>
            <p:cNvPr id="45" name="Rectangle 44">
              <a:extLst>
                <a:ext uri="{FF2B5EF4-FFF2-40B4-BE49-F238E27FC236}">
                  <a16:creationId xmlns:a16="http://schemas.microsoft.com/office/drawing/2014/main" id="{828BBF56-AADF-4BCE-883A-A984B1834F5A}"/>
                </a:ext>
              </a:extLst>
            </p:cNvPr>
            <p:cNvSpPr/>
            <p:nvPr/>
          </p:nvSpPr>
          <p:spPr>
            <a:xfrm>
              <a:off x="4778785" y="3186637"/>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25" kern="0" dirty="0">
                  <a:solidFill>
                    <a:srgbClr val="44546A"/>
                  </a:solidFill>
                </a:rPr>
                <a:t>Outil de sauvegarde</a:t>
              </a:r>
            </a:p>
          </p:txBody>
        </p:sp>
        <p:sp>
          <p:nvSpPr>
            <p:cNvPr id="53" name="Rectangle 52">
              <a:extLst>
                <a:ext uri="{FF2B5EF4-FFF2-40B4-BE49-F238E27FC236}">
                  <a16:creationId xmlns:a16="http://schemas.microsoft.com/office/drawing/2014/main" id="{18AAB139-A89B-4536-8E59-94C23C3A98BB}"/>
                </a:ext>
              </a:extLst>
            </p:cNvPr>
            <p:cNvSpPr/>
            <p:nvPr/>
          </p:nvSpPr>
          <p:spPr>
            <a:xfrm>
              <a:off x="6166896" y="3186637"/>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25" kern="0" dirty="0">
                  <a:solidFill>
                    <a:srgbClr val="44546A"/>
                  </a:solidFill>
                </a:rPr>
                <a:t>PCA / PRA</a:t>
              </a:r>
            </a:p>
          </p:txBody>
        </p:sp>
      </p:grpSp>
      <p:pic>
        <p:nvPicPr>
          <p:cNvPr id="55" name="Graphique 54" descr="Ordinateur">
            <a:extLst>
              <a:ext uri="{FF2B5EF4-FFF2-40B4-BE49-F238E27FC236}">
                <a16:creationId xmlns:a16="http://schemas.microsoft.com/office/drawing/2014/main" id="{76EBF16A-B2FE-45F0-98C8-E2D97B59E51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719456" y="1520544"/>
            <a:ext cx="224959" cy="208976"/>
          </a:xfrm>
          <a:prstGeom prst="rect">
            <a:avLst/>
          </a:prstGeom>
        </p:spPr>
      </p:pic>
    </p:spTree>
    <p:extLst>
      <p:ext uri="{BB962C8B-B14F-4D97-AF65-F5344CB8AC3E}">
        <p14:creationId xmlns:p14="http://schemas.microsoft.com/office/powerpoint/2010/main" val="2604232208"/>
      </p:ext>
    </p:extLst>
  </p:cSld>
  <p:clrMapOvr>
    <a:masterClrMapping/>
  </p:clrMapOvr>
</p:sld>
</file>

<file path=ppt/theme/theme1.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ésentation12" id="{253024E3-C6C5-43CD-A3A5-42F2CF6A843E}" vid="{AAB7E1A3-09C5-4900-9D1E-63C697524932}"/>
    </a:ext>
  </a:extLst>
</a:theme>
</file>

<file path=ppt/theme/theme2.xml><?xml version="1.0" encoding="utf-8"?>
<a:theme xmlns:a="http://schemas.openxmlformats.org/drawingml/2006/main" name="1_Conception personnalisé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ésentation12" id="{253024E3-C6C5-43CD-A3A5-42F2CF6A843E}" vid="{AAB7E1A3-09C5-4900-9D1E-63C697524932}"/>
    </a:ext>
  </a:extLst>
</a:theme>
</file>

<file path=docProps/app.xml><?xml version="1.0" encoding="utf-8"?>
<Properties xmlns="http://schemas.openxmlformats.org/officeDocument/2006/extended-properties" xmlns:vt="http://schemas.openxmlformats.org/officeDocument/2006/docPropsVTypes">
  <Template>modele_4-3_ANAP-2019_v2</Template>
  <TotalTime>0</TotalTime>
  <Words>4101</Words>
  <Application>Microsoft Office PowerPoint</Application>
  <PresentationFormat>Affichage à l'écran (4:3)</PresentationFormat>
  <Paragraphs>476</Paragraphs>
  <Slides>18</Slides>
  <Notes>0</Notes>
  <HiddenSlides>0</HiddenSlides>
  <MMClips>0</MMClips>
  <ScaleCrop>false</ScaleCrop>
  <HeadingPairs>
    <vt:vector size="6" baseType="variant">
      <vt:variant>
        <vt:lpstr>Polices utilisées</vt:lpstr>
      </vt:variant>
      <vt:variant>
        <vt:i4>3</vt:i4>
      </vt:variant>
      <vt:variant>
        <vt:lpstr>Thème</vt:lpstr>
      </vt:variant>
      <vt:variant>
        <vt:i4>2</vt:i4>
      </vt:variant>
      <vt:variant>
        <vt:lpstr>Titres des diapositives</vt:lpstr>
      </vt:variant>
      <vt:variant>
        <vt:i4>18</vt:i4>
      </vt:variant>
    </vt:vector>
  </HeadingPairs>
  <TitlesOfParts>
    <vt:vector size="23" baseType="lpstr">
      <vt:lpstr>Arial</vt:lpstr>
      <vt:lpstr>Calibri</vt:lpstr>
      <vt:lpstr>Campton Book</vt:lpstr>
      <vt:lpstr>Conception personnalisée</vt:lpstr>
      <vt:lpstr>1_Conception personnalisée</vt:lpstr>
      <vt:lpstr>Cartographie du SI d’une structure médico-sociale</vt:lpstr>
      <vt:lpstr>Cartographie fonctionnelle du SI d’un ESMS</vt:lpstr>
      <vt:lpstr>Détail des blocs fonctionnels</vt:lpstr>
      <vt:lpstr>Présentation PowerPoint</vt:lpstr>
      <vt:lpstr>Présentation PowerPoint</vt:lpstr>
      <vt:lpstr>Présentation PowerPoint</vt:lpstr>
      <vt:lpstr>Présentation PowerPoint</vt:lpstr>
      <vt:lpstr>Présentation PowerPoint</vt:lpstr>
      <vt:lpstr>Présentation PowerPoint</vt:lpstr>
      <vt:lpstr>Détail des fonctions cœur de métier</vt:lpstr>
      <vt:lpstr>Détail des fonctions cœur de métier (1/3)</vt:lpstr>
      <vt:lpstr>Présentation PowerPoint</vt:lpstr>
      <vt:lpstr>Détail des fonctions cœur de métier (3/3)</vt:lpstr>
      <vt:lpstr>Glossaire</vt:lpstr>
      <vt:lpstr>Types de structures</vt:lpstr>
      <vt:lpstr>Glossaire métier</vt:lpstr>
      <vt:lpstr>Glossaire technique (1/2)</vt:lpstr>
      <vt:lpstr>Glossaire technique (2/2)</vt:lpstr>
    </vt:vector>
  </TitlesOfParts>
  <Company>ANAP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Cartographie du SI d’un ESMS</dc:title>
  <dc:creator>Nolwenn Pecot</dc:creator>
  <cp:lastModifiedBy>Sylviane PIEDALLU</cp:lastModifiedBy>
  <cp:revision>309</cp:revision>
  <cp:lastPrinted>2019-10-01T09:00:15Z</cp:lastPrinted>
  <dcterms:created xsi:type="dcterms:W3CDTF">2019-05-24T07:04:04Z</dcterms:created>
  <dcterms:modified xsi:type="dcterms:W3CDTF">2022-05-30T09:53:40Z</dcterms:modified>
</cp:coreProperties>
</file>